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4"/>
    <p:sldMasterId id="2147483728" r:id="rId5"/>
    <p:sldMasterId id="2147483751" r:id="rId6"/>
  </p:sldMasterIdLst>
  <p:notesMasterIdLst>
    <p:notesMasterId r:id="rId19"/>
  </p:notesMasterIdLst>
  <p:handoutMasterIdLst>
    <p:handoutMasterId r:id="rId20"/>
  </p:handoutMasterIdLst>
  <p:sldIdLst>
    <p:sldId id="269" r:id="rId7"/>
    <p:sldId id="257" r:id="rId8"/>
    <p:sldId id="258" r:id="rId9"/>
    <p:sldId id="259" r:id="rId10"/>
    <p:sldId id="260" r:id="rId11"/>
    <p:sldId id="261" r:id="rId12"/>
    <p:sldId id="262" r:id="rId13"/>
    <p:sldId id="270" r:id="rId14"/>
    <p:sldId id="263" r:id="rId15"/>
    <p:sldId id="264" r:id="rId16"/>
    <p:sldId id="265" r:id="rId17"/>
    <p:sldId id="266"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84">
          <p15:clr>
            <a:srgbClr val="A4A3A4"/>
          </p15:clr>
        </p15:guide>
        <p15:guide id="2" orient="horz" pos="411">
          <p15:clr>
            <a:srgbClr val="A4A3A4"/>
          </p15:clr>
        </p15:guide>
        <p15:guide id="3" pos="12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6633" autoAdjust="0"/>
  </p:normalViewPr>
  <p:slideViewPr>
    <p:cSldViewPr snapToGrid="0" showGuides="1">
      <p:cViewPr varScale="1">
        <p:scale>
          <a:sx n="70" d="100"/>
          <a:sy n="70" d="100"/>
        </p:scale>
        <p:origin x="1980" y="78"/>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2838" y="-84"/>
      </p:cViewPr>
      <p:guideLst>
        <p:guide orient="horz" pos="2784"/>
        <p:guide orient="horz" pos="411"/>
        <p:guide pos="123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DBMS/SQL				                  Getting Started with Database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2/14/2018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Page XX-#</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341656944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5692" y="652463"/>
            <a:ext cx="4697413" cy="3462337"/>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52626" y="4301069"/>
            <a:ext cx="4641850" cy="421376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70525" y="457200"/>
            <a:ext cx="0" cy="8001000"/>
          </a:xfrm>
          <a:prstGeom prst="line">
            <a:avLst/>
          </a:prstGeom>
          <a:noFill/>
          <a:ln w="9525">
            <a:solidFill>
              <a:schemeClr val="tx1"/>
            </a:solidFill>
            <a:round/>
            <a:headEnd/>
            <a:tailEnd/>
          </a:ln>
          <a:effectLst/>
        </p:spPr>
        <p:txBody>
          <a:bodyPr/>
          <a:lstStyle/>
          <a:p>
            <a:endParaRPr lang="en-US"/>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smtClean="0">
                <a:latin typeface="Arial" panose="020B0604020202020204" pitchFamily="34" charset="0"/>
                <a:cs typeface="Arial" panose="020B0604020202020204" pitchFamily="34" charset="0"/>
              </a:rPr>
              <a:t>Basic Spring 4.0 					(version  4.0)</a:t>
            </a:r>
            <a:endParaRPr lang="en-US" sz="1000" b="0" dirty="0">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962793" y="8682464"/>
            <a:ext cx="2762530" cy="24462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00-</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25725" y="6459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9733463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4850" y="652463"/>
            <a:ext cx="4618038" cy="3462337"/>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smtClean="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194512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Rot="1" noChangeAspect="1" noChangeArrowheads="1" noTextEdit="1"/>
          </p:cNvSpPr>
          <p:nvPr>
            <p:ph type="sldImg"/>
          </p:nvPr>
        </p:nvSpPr>
        <p:spPr>
          <a:xfrm>
            <a:off x="1957388" y="603250"/>
            <a:ext cx="4670425" cy="3503613"/>
          </a:xfrm>
          <a:ln/>
        </p:spPr>
      </p:sp>
      <p:sp>
        <p:nvSpPr>
          <p:cNvPr id="22532" name="Rectangle 3"/>
          <p:cNvSpPr>
            <a:spLocks noGrp="1" noChangeArrowheads="1"/>
          </p:cNvSpPr>
          <p:nvPr>
            <p:ph type="body" idx="1"/>
          </p:nvPr>
        </p:nvSpPr>
        <p:spPr>
          <a:xfrm>
            <a:off x="1952625" y="4419600"/>
            <a:ext cx="4586881" cy="3795559"/>
          </a:xfrm>
          <a:noFill/>
          <a:ln/>
        </p:spPr>
        <p:txBody>
          <a:bodyPr/>
          <a:lstStyle/>
          <a:p>
            <a:pPr eaLnBrk="1" hangingPunct="1"/>
            <a:endParaRPr lang="en-US" dirty="0" smtClean="0"/>
          </a:p>
        </p:txBody>
      </p:sp>
    </p:spTree>
    <p:extLst>
      <p:ext uri="{BB962C8B-B14F-4D97-AF65-F5344CB8AC3E}">
        <p14:creationId xmlns:p14="http://schemas.microsoft.com/office/powerpoint/2010/main" val="401191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652463"/>
            <a:ext cx="4600575" cy="3449637"/>
          </a:xfrm>
        </p:spPr>
      </p:sp>
      <p:sp>
        <p:nvSpPr>
          <p:cNvPr id="3" name="Notes Placeholder 2"/>
          <p:cNvSpPr>
            <a:spLocks noGrp="1"/>
          </p:cNvSpPr>
          <p:nvPr>
            <p:ph type="body" idx="1"/>
          </p:nvPr>
        </p:nvSpPr>
        <p:spPr>
          <a:xfrm>
            <a:off x="1952625" y="4419600"/>
            <a:ext cx="4586881" cy="4080933"/>
          </a:xfrm>
        </p:spPr>
        <p:txBody>
          <a:bodyPr>
            <a:normAutofit/>
          </a:bodyPr>
          <a:lstStyle/>
          <a:p>
            <a:endParaRPr lang="en-US" dirty="0"/>
          </a:p>
        </p:txBody>
      </p:sp>
    </p:spTree>
    <p:extLst>
      <p:ext uri="{BB962C8B-B14F-4D97-AF65-F5344CB8AC3E}">
        <p14:creationId xmlns:p14="http://schemas.microsoft.com/office/powerpoint/2010/main" val="207381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Rot="1" noChangeAspect="1" noChangeArrowheads="1" noTextEdit="1"/>
          </p:cNvSpPr>
          <p:nvPr>
            <p:ph type="sldImg"/>
          </p:nvPr>
        </p:nvSpPr>
        <p:spPr>
          <a:xfrm>
            <a:off x="1957388" y="603250"/>
            <a:ext cx="4670425" cy="3503613"/>
          </a:xfrm>
          <a:ln/>
        </p:spPr>
      </p:sp>
      <p:sp>
        <p:nvSpPr>
          <p:cNvPr id="23556" name="Rectangle 3"/>
          <p:cNvSpPr>
            <a:spLocks noGrp="1" noChangeArrowheads="1"/>
          </p:cNvSpPr>
          <p:nvPr>
            <p:ph type="body" idx="1"/>
          </p:nvPr>
        </p:nvSpPr>
        <p:spPr>
          <a:xfrm>
            <a:off x="1952625" y="4419600"/>
            <a:ext cx="4586881" cy="3846359"/>
          </a:xfrm>
          <a:noFill/>
          <a:ln/>
        </p:spPr>
        <p:txBody>
          <a:bodyPr/>
          <a:lstStyle/>
          <a:p>
            <a:pPr marL="190482" indent="-190482">
              <a:buFontTx/>
              <a:buChar char="•"/>
            </a:pPr>
            <a:r>
              <a:rPr lang="en-US" dirty="0" err="1" smtClean="0"/>
              <a:t>PicoContainer</a:t>
            </a:r>
            <a:r>
              <a:rPr lang="en-US" dirty="0" smtClean="0"/>
              <a:t>: is an exceptionally small DI (Dependency Injection) container that allows to use DI for your application without introducing any dependencies other than </a:t>
            </a:r>
            <a:r>
              <a:rPr lang="en-US" dirty="0" err="1" smtClean="0"/>
              <a:t>PicoContainer</a:t>
            </a:r>
            <a:r>
              <a:rPr lang="en-US" dirty="0" smtClean="0"/>
              <a:t> itself</a:t>
            </a:r>
          </a:p>
          <a:p>
            <a:pPr marL="190482" indent="-190482">
              <a:buFontTx/>
              <a:buChar char="•"/>
            </a:pPr>
            <a:r>
              <a:rPr lang="en-US" dirty="0" err="1" smtClean="0"/>
              <a:t>NanoContainer</a:t>
            </a:r>
            <a:r>
              <a:rPr lang="en-US" dirty="0" smtClean="0"/>
              <a:t>: is an extension to </a:t>
            </a:r>
            <a:r>
              <a:rPr lang="en-US" dirty="0" err="1" smtClean="0"/>
              <a:t>PicoContainer</a:t>
            </a:r>
            <a:r>
              <a:rPr lang="en-US" dirty="0" smtClean="0"/>
              <a:t> fro managing trees of individual </a:t>
            </a:r>
            <a:r>
              <a:rPr lang="en-US" dirty="0" err="1" smtClean="0"/>
              <a:t>PicoContainer</a:t>
            </a:r>
            <a:r>
              <a:rPr lang="en-US" dirty="0" smtClean="0"/>
              <a:t> containers.</a:t>
            </a:r>
          </a:p>
          <a:p>
            <a:pPr marL="190482" indent="-190482">
              <a:buFontTx/>
              <a:buChar char="•"/>
            </a:pPr>
            <a:r>
              <a:rPr lang="en-US" dirty="0" smtClean="0"/>
              <a:t>Keel Framework: is more of a </a:t>
            </a:r>
            <a:r>
              <a:rPr lang="en-US" dirty="0" err="1" smtClean="0"/>
              <a:t>metaframework</a:t>
            </a:r>
            <a:r>
              <a:rPr lang="en-US" dirty="0" smtClean="0"/>
              <a:t>, in that most of its abilities come from other frameworks that are all brought together under one roof.</a:t>
            </a:r>
          </a:p>
          <a:p>
            <a:pPr marL="190482" indent="-190482">
              <a:buFontTx/>
              <a:buChar char="•"/>
            </a:pPr>
            <a:r>
              <a:rPr lang="en-US" dirty="0" smtClean="0"/>
              <a:t>Google </a:t>
            </a:r>
            <a:r>
              <a:rPr lang="en-US" dirty="0" err="1" smtClean="0"/>
              <a:t>Guice</a:t>
            </a:r>
            <a:r>
              <a:rPr lang="en-US" dirty="0" smtClean="0"/>
              <a:t>: focuses purely on DI. </a:t>
            </a:r>
          </a:p>
        </p:txBody>
      </p:sp>
    </p:spTree>
    <p:extLst>
      <p:ext uri="{BB962C8B-B14F-4D97-AF65-F5344CB8AC3E}">
        <p14:creationId xmlns:p14="http://schemas.microsoft.com/office/powerpoint/2010/main" val="53624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spect="1" noChangeArrowheads="1" noTextEdit="1"/>
          </p:cNvSpPr>
          <p:nvPr>
            <p:ph type="sldImg"/>
          </p:nvPr>
        </p:nvSpPr>
        <p:spPr>
          <a:xfrm>
            <a:off x="1957388" y="603250"/>
            <a:ext cx="4670425" cy="3503613"/>
          </a:xfrm>
          <a:ln/>
        </p:spPr>
      </p:sp>
      <p:sp>
        <p:nvSpPr>
          <p:cNvPr id="16388" name="Rectangle 3"/>
          <p:cNvSpPr>
            <a:spLocks noGrp="1" noChangeArrowheads="1"/>
          </p:cNvSpPr>
          <p:nvPr>
            <p:ph type="body" idx="1"/>
          </p:nvPr>
        </p:nvSpPr>
        <p:spPr>
          <a:xfrm>
            <a:off x="1952625" y="4419600"/>
            <a:ext cx="4586881" cy="3812493"/>
          </a:xfrm>
          <a:noFill/>
          <a:ln/>
        </p:spPr>
        <p:txBody>
          <a:bodyPr/>
          <a:lstStyle/>
          <a:p>
            <a:pPr eaLnBrk="1" hangingPunct="1"/>
            <a:r>
              <a:rPr lang="en-US" dirty="0" smtClean="0"/>
              <a:t>Keep this as a hidden slide.</a:t>
            </a:r>
          </a:p>
          <a:p>
            <a:pPr eaLnBrk="1" hangingPunct="1"/>
            <a:r>
              <a:rPr lang="en-US" dirty="0" smtClean="0"/>
              <a:t>Note to co-</a:t>
            </a:r>
            <a:r>
              <a:rPr lang="en-US" dirty="0" err="1" smtClean="0"/>
              <a:t>ordinators</a:t>
            </a:r>
            <a:r>
              <a:rPr lang="en-US" dirty="0" smtClean="0"/>
              <a:t>: Not to be printed for the class book.</a:t>
            </a:r>
          </a:p>
          <a:p>
            <a:pPr eaLnBrk="1" hangingPunct="1"/>
            <a:endParaRPr lang="en-US" dirty="0" smtClean="0"/>
          </a:p>
        </p:txBody>
      </p:sp>
    </p:spTree>
    <p:extLst>
      <p:ext uri="{BB962C8B-B14F-4D97-AF65-F5344CB8AC3E}">
        <p14:creationId xmlns:p14="http://schemas.microsoft.com/office/powerpoint/2010/main" val="36669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spect="1" noChangeArrowheads="1" noTextEdit="1"/>
          </p:cNvSpPr>
          <p:nvPr>
            <p:ph type="sldImg"/>
          </p:nvPr>
        </p:nvSpPr>
        <p:spPr>
          <a:xfrm>
            <a:off x="1957388" y="603250"/>
            <a:ext cx="4670425" cy="3503613"/>
          </a:xfrm>
          <a:ln/>
        </p:spPr>
      </p:sp>
      <p:sp>
        <p:nvSpPr>
          <p:cNvPr id="17412" name="Rectangle 3"/>
          <p:cNvSpPr>
            <a:spLocks noGrp="1" noChangeArrowheads="1"/>
          </p:cNvSpPr>
          <p:nvPr>
            <p:ph type="body" idx="1"/>
          </p:nvPr>
        </p:nvSpPr>
        <p:spPr>
          <a:xfrm>
            <a:off x="1952625" y="4419600"/>
            <a:ext cx="4586881" cy="3846359"/>
          </a:xfrm>
          <a:noFill/>
          <a:ln/>
        </p:spPr>
        <p:txBody>
          <a:bodyPr/>
          <a:lstStyle/>
          <a:p>
            <a:pPr eaLnBrk="1" hangingPunct="1"/>
            <a:endParaRPr lang="en-US" dirty="0" smtClean="0"/>
          </a:p>
        </p:txBody>
      </p:sp>
    </p:spTree>
    <p:extLst>
      <p:ext uri="{BB962C8B-B14F-4D97-AF65-F5344CB8AC3E}">
        <p14:creationId xmlns:p14="http://schemas.microsoft.com/office/powerpoint/2010/main" val="112557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Rot="1" noChangeAspect="1" noChangeArrowheads="1" noTextEdit="1"/>
          </p:cNvSpPr>
          <p:nvPr>
            <p:ph type="sldImg"/>
          </p:nvPr>
        </p:nvSpPr>
        <p:spPr>
          <a:xfrm>
            <a:off x="1957388" y="593725"/>
            <a:ext cx="4670425" cy="3503613"/>
          </a:xfrm>
          <a:ln/>
        </p:spPr>
      </p:sp>
      <p:sp>
        <p:nvSpPr>
          <p:cNvPr id="18436" name="Rectangle 3"/>
          <p:cNvSpPr>
            <a:spLocks noGrp="1" noChangeArrowheads="1"/>
          </p:cNvSpPr>
          <p:nvPr>
            <p:ph type="body" idx="1"/>
          </p:nvPr>
        </p:nvSpPr>
        <p:spPr>
          <a:xfrm>
            <a:off x="1952625" y="4419600"/>
            <a:ext cx="4586881" cy="3795559"/>
          </a:xfrm>
          <a:noFill/>
          <a:ln/>
        </p:spPr>
        <p:txBody>
          <a:bodyPr/>
          <a:lstStyle/>
          <a:p>
            <a:pPr eaLnBrk="1" hangingPunct="1"/>
            <a:endParaRPr lang="en-US" dirty="0" smtClean="0"/>
          </a:p>
        </p:txBody>
      </p:sp>
    </p:spTree>
    <p:extLst>
      <p:ext uri="{BB962C8B-B14F-4D97-AF65-F5344CB8AC3E}">
        <p14:creationId xmlns:p14="http://schemas.microsoft.com/office/powerpoint/2010/main" val="57897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Rot="1" noChangeAspect="1" noChangeArrowheads="1" noTextEdit="1"/>
          </p:cNvSpPr>
          <p:nvPr>
            <p:ph type="sldImg"/>
          </p:nvPr>
        </p:nvSpPr>
        <p:spPr>
          <a:xfrm>
            <a:off x="1957388" y="603250"/>
            <a:ext cx="4670425" cy="3503613"/>
          </a:xfrm>
          <a:ln/>
        </p:spPr>
      </p:sp>
      <p:sp>
        <p:nvSpPr>
          <p:cNvPr id="19460" name="Rectangle 3"/>
          <p:cNvSpPr>
            <a:spLocks noGrp="1" noChangeArrowheads="1"/>
          </p:cNvSpPr>
          <p:nvPr>
            <p:ph type="body" idx="1"/>
          </p:nvPr>
        </p:nvSpPr>
        <p:spPr>
          <a:xfrm>
            <a:off x="1952625" y="4419600"/>
            <a:ext cx="4586881" cy="3744759"/>
          </a:xfrm>
          <a:noFill/>
          <a:ln/>
        </p:spPr>
        <p:txBody>
          <a:bodyPr/>
          <a:lstStyle/>
          <a:p>
            <a:pPr eaLnBrk="1" hangingPunct="1"/>
            <a:endParaRPr lang="en-US" dirty="0" smtClean="0"/>
          </a:p>
        </p:txBody>
      </p:sp>
    </p:spTree>
    <p:extLst>
      <p:ext uri="{BB962C8B-B14F-4D97-AF65-F5344CB8AC3E}">
        <p14:creationId xmlns:p14="http://schemas.microsoft.com/office/powerpoint/2010/main" val="322581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Rot="1" noChangeAspect="1" noChangeArrowheads="1" noTextEdit="1"/>
          </p:cNvSpPr>
          <p:nvPr>
            <p:ph type="sldImg"/>
          </p:nvPr>
        </p:nvSpPr>
        <p:spPr>
          <a:xfrm>
            <a:off x="1957388" y="603250"/>
            <a:ext cx="4670425" cy="3503613"/>
          </a:xfrm>
          <a:ln/>
        </p:spPr>
      </p:sp>
      <p:sp>
        <p:nvSpPr>
          <p:cNvPr id="20484" name="Rectangle 3"/>
          <p:cNvSpPr>
            <a:spLocks noGrp="1" noChangeArrowheads="1"/>
          </p:cNvSpPr>
          <p:nvPr>
            <p:ph type="body" idx="1"/>
          </p:nvPr>
        </p:nvSpPr>
        <p:spPr>
          <a:xfrm>
            <a:off x="1952625" y="4419600"/>
            <a:ext cx="4586881" cy="3744759"/>
          </a:xfrm>
          <a:noFill/>
          <a:ln/>
        </p:spPr>
        <p:txBody>
          <a:bodyPr/>
          <a:lstStyle/>
          <a:p>
            <a:pPr eaLnBrk="1" hangingPunct="1"/>
            <a:endParaRPr lang="en-US" dirty="0" smtClean="0"/>
          </a:p>
        </p:txBody>
      </p:sp>
    </p:spTree>
    <p:extLst>
      <p:ext uri="{BB962C8B-B14F-4D97-AF65-F5344CB8AC3E}">
        <p14:creationId xmlns:p14="http://schemas.microsoft.com/office/powerpoint/2010/main" val="54910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Rot="1" noChangeAspect="1" noChangeArrowheads="1" noTextEdit="1"/>
          </p:cNvSpPr>
          <p:nvPr>
            <p:ph type="sldImg"/>
          </p:nvPr>
        </p:nvSpPr>
        <p:spPr>
          <a:xfrm>
            <a:off x="1957388" y="603250"/>
            <a:ext cx="4670425" cy="3503613"/>
          </a:xfrm>
          <a:ln/>
        </p:spPr>
      </p:sp>
      <p:sp>
        <p:nvSpPr>
          <p:cNvPr id="21508" name="Rectangle 3"/>
          <p:cNvSpPr>
            <a:spLocks noGrp="1" noChangeArrowheads="1"/>
          </p:cNvSpPr>
          <p:nvPr>
            <p:ph type="body" idx="1"/>
          </p:nvPr>
        </p:nvSpPr>
        <p:spPr>
          <a:xfrm>
            <a:off x="1952625" y="4419600"/>
            <a:ext cx="4586881" cy="3778626"/>
          </a:xfrm>
          <a:noFill/>
          <a:ln/>
        </p:spPr>
        <p:txBody>
          <a:bodyPr/>
          <a:lstStyle/>
          <a:p>
            <a:pPr eaLnBrk="1" hangingPunct="1"/>
            <a:endParaRPr lang="en-US" dirty="0" smtClean="0"/>
          </a:p>
        </p:txBody>
      </p:sp>
    </p:spTree>
    <p:extLst>
      <p:ext uri="{BB962C8B-B14F-4D97-AF65-F5344CB8AC3E}">
        <p14:creationId xmlns:p14="http://schemas.microsoft.com/office/powerpoint/2010/main" val="380432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Rot="1" noChangeAspect="1" noChangeArrowheads="1" noTextEdit="1"/>
          </p:cNvSpPr>
          <p:nvPr>
            <p:ph type="sldImg"/>
          </p:nvPr>
        </p:nvSpPr>
        <p:spPr>
          <a:xfrm>
            <a:off x="1957388" y="603250"/>
            <a:ext cx="4670425" cy="3503613"/>
          </a:xfrm>
          <a:ln/>
        </p:spPr>
      </p:sp>
      <p:sp>
        <p:nvSpPr>
          <p:cNvPr id="21508" name="Rectangle 3"/>
          <p:cNvSpPr>
            <a:spLocks noGrp="1" noChangeArrowheads="1"/>
          </p:cNvSpPr>
          <p:nvPr>
            <p:ph type="body" idx="1"/>
          </p:nvPr>
        </p:nvSpPr>
        <p:spPr>
          <a:xfrm>
            <a:off x="1952625" y="4419600"/>
            <a:ext cx="4586881" cy="3778626"/>
          </a:xfrm>
          <a:noFill/>
          <a:ln/>
        </p:spPr>
        <p:txBody>
          <a:bodyPr/>
          <a:lstStyle/>
          <a:p>
            <a:pPr eaLnBrk="1" hangingPunct="1"/>
            <a:endParaRPr lang="en-US" dirty="0" smtClean="0"/>
          </a:p>
        </p:txBody>
      </p:sp>
    </p:spTree>
    <p:extLst>
      <p:ext uri="{BB962C8B-B14F-4D97-AF65-F5344CB8AC3E}">
        <p14:creationId xmlns:p14="http://schemas.microsoft.com/office/powerpoint/2010/main" val="2541974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674688"/>
            <a:ext cx="4570413" cy="3427412"/>
          </a:xfrm>
        </p:spPr>
      </p:sp>
      <p:sp>
        <p:nvSpPr>
          <p:cNvPr id="3" name="Notes Placeholder 2"/>
          <p:cNvSpPr>
            <a:spLocks noGrp="1"/>
          </p:cNvSpPr>
          <p:nvPr>
            <p:ph type="body" idx="1"/>
          </p:nvPr>
        </p:nvSpPr>
        <p:spPr>
          <a:xfrm>
            <a:off x="1952625" y="4419600"/>
            <a:ext cx="4586881" cy="3863293"/>
          </a:xfrm>
        </p:spPr>
        <p:txBody>
          <a:bodyPr>
            <a:normAutofit/>
          </a:bodyPr>
          <a:lstStyle/>
          <a:p>
            <a:endParaRPr lang="en-US" dirty="0"/>
          </a:p>
        </p:txBody>
      </p:sp>
    </p:spTree>
    <p:extLst>
      <p:ext uri="{BB962C8B-B14F-4D97-AF65-F5344CB8AC3E}">
        <p14:creationId xmlns:p14="http://schemas.microsoft.com/office/powerpoint/2010/main" val="2841032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 Id="rId9"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00149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5074078" y="6538363"/>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7133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3">
            <a:extLst>
              <a:ext uri="{96DAC541-7B7A-43D3-8B79-37D633B846F1}">
                <asvg:svgBlip xmlns="" xmlns:asvg="http://schemas.microsoft.com/office/drawing/2016/SVG/main" r:embed="rId5"/>
              </a:ext>
            </a:extLst>
          </a:blip>
          <a:stretch>
            <a:fillRect/>
          </a:stretch>
        </p:blipFill>
        <p:spPr>
          <a:xfrm>
            <a:off x="121056" y="6347248"/>
            <a:ext cx="1714500" cy="200412"/>
          </a:xfrm>
          <a:prstGeom prst="rect">
            <a:avLst/>
          </a:prstGeom>
        </p:spPr>
      </p:pic>
    </p:spTree>
    <p:extLst>
      <p:ext uri="{BB962C8B-B14F-4D97-AF65-F5344CB8AC3E}">
        <p14:creationId xmlns:p14="http://schemas.microsoft.com/office/powerpoint/2010/main" val="794699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598734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8638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9240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95410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42824956"/>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788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8630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07824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9113684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349587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68086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2079511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4202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39177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760211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362248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16244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0858548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6778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868966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5170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3944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427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6490958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65259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19731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83667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6149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9706759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192230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30536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380732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133858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167541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547606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72600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399411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32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309801" y="418452"/>
            <a:ext cx="8312649" cy="526770"/>
          </a:xfrm>
        </p:spPr>
        <p:txBody>
          <a:bodyPr>
            <a:normAutofit/>
          </a:bodyPr>
          <a:lstStyle>
            <a:lvl1pPr>
              <a:defRPr sz="2400"/>
            </a:lvl1pPr>
          </a:lstStyle>
          <a:p>
            <a:r>
              <a:rPr lang="en-US" noProof="0" dirty="0" smtClean="0"/>
              <a:t>Click to edit Master title style</a:t>
            </a:r>
            <a:endParaRPr lang="en-US" dirty="0"/>
          </a:p>
        </p:txBody>
      </p:sp>
      <p:sp>
        <p:nvSpPr>
          <p:cNvPr id="3" name="Content Placeholder 2"/>
          <p:cNvSpPr>
            <a:spLocks noGrp="1"/>
          </p:cNvSpPr>
          <p:nvPr>
            <p:ph idx="1"/>
            <p:custDataLst>
              <p:tags r:id="rId4"/>
            </p:custDataLst>
          </p:nvPr>
        </p:nvSpPr>
        <p:spPr>
          <a:xfrm>
            <a:off x="298516" y="1494766"/>
            <a:ext cx="8845484" cy="3806699"/>
          </a:xfrm>
        </p:spPr>
        <p:txBody>
          <a:bodyPr/>
          <a:lstStyle>
            <a:lvl1pPr>
              <a:defRPr sz="2000" b="0"/>
            </a:lvl1pPr>
            <a:lvl2pPr>
              <a:defRPr sz="1800"/>
            </a:lvl2pPr>
            <a:lvl3pPr>
              <a:defRPr sz="1400"/>
            </a:lvl3pPr>
            <a:lvl4pPr>
              <a:defRPr sz="1400"/>
            </a:lvl4pPr>
            <a:lvl5pPr>
              <a:buNone/>
              <a:defRPr/>
            </a:lvl5pPr>
          </a:lstStyle>
          <a:p>
            <a:pPr lvl="0"/>
            <a:endParaRPr lang="en-US" noProof="0" dirty="0" smtClean="0"/>
          </a:p>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10764154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6925244" cy="4464245"/>
          </a:xfrm>
        </p:spPr>
        <p:txBody>
          <a:bodyPr/>
          <a:lstStyle>
            <a:lvl1pPr>
              <a:defRPr sz="2000" b="0"/>
            </a:lvl1pPr>
            <a:lvl2pPr>
              <a:defRPr sz="1800"/>
            </a:lvl2pPr>
            <a:lvl3pPr>
              <a:defRPr sz="1400"/>
            </a:lvl3pPr>
            <a:lvl4pPr>
              <a:defRPr sz="1400"/>
            </a:lvl4pPr>
            <a:lvl5pPr>
              <a:buNone/>
              <a:defRPr/>
            </a:lvl5pPr>
          </a:lstStyle>
          <a:p>
            <a:pPr lvl="0"/>
            <a:endParaRPr lang="en-US" noProof="0" dirty="0" smtClean="0"/>
          </a:p>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33059761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7009788" cy="4556713"/>
          </a:xfrm>
        </p:spPr>
        <p:txBody>
          <a:bodyPr/>
          <a:lstStyle>
            <a:lvl1pPr>
              <a:defRPr sz="2000" b="0"/>
            </a:lvl1pPr>
            <a:lvl2pPr>
              <a:defRPr sz="1800"/>
            </a:lvl2pPr>
            <a:lvl3pPr>
              <a:defRPr sz="1600">
                <a:solidFill>
                  <a:schemeClr val="tx1"/>
                </a:solidFill>
              </a:defRPr>
            </a:lvl3pPr>
            <a:lvl4pPr>
              <a:defRPr sz="1400">
                <a:solidFill>
                  <a:schemeClr val="tx1"/>
                </a:solidFill>
              </a:defRPr>
            </a:lvl4pPr>
            <a:lvl5pPr>
              <a:buNone/>
              <a:defRPr/>
            </a:lvl5pPr>
          </a:lstStyle>
          <a:p>
            <a:pPr lvl="0"/>
            <a:endParaRPr lang="en-US" noProof="0" dirty="0" smtClean="0"/>
          </a:p>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12826494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5583188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03899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image" Target="../media/image4.svg"/><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4.sv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image" Target="../media/image1.png"/><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4.sv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9">
            <a:extLst>
              <a:ext uri="{96DAC541-7B7A-43D3-8B79-37D633B846F1}">
                <asvg:svgBlip xmlns="" xmlns:asvg="http://schemas.microsoft.com/office/drawing/2016/SVG/main"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3897973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69" r:id="rId5"/>
    <p:sldLayoutId id="2147483770" r:id="rId6"/>
    <p:sldLayoutId id="2147483771" r:id="rId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289281"/>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pic>
        <p:nvPicPr>
          <p:cNvPr id="31"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4">
            <a:extLst>
              <a:ext uri="{96DAC541-7B7A-43D3-8B79-37D633B846F1}">
                <asvg:svgBlip xmlns="" xmlns:asvg="http://schemas.microsoft.com/office/drawing/2016/SVG/main" r:embed="rId26"/>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26828449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79519728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407624" y="3338207"/>
            <a:ext cx="404319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2400" dirty="0">
                <a:solidFill>
                  <a:schemeClr val="accent1"/>
                </a:solidFill>
                <a:latin typeface="+mj-lt"/>
                <a:ea typeface="+mj-ea"/>
              </a:rPr>
              <a:t>Basic Spring </a:t>
            </a:r>
            <a:r>
              <a:rPr lang="en-US" sz="2400" dirty="0" smtClean="0">
                <a:solidFill>
                  <a:schemeClr val="accent1"/>
                </a:solidFill>
                <a:latin typeface="+mj-lt"/>
                <a:ea typeface="+mj-ea"/>
              </a:rPr>
              <a:t>4.0</a:t>
            </a:r>
            <a:endParaRPr lang="en-US" sz="2400" dirty="0">
              <a:solidFill>
                <a:schemeClr val="accent1"/>
              </a:solidFill>
              <a:latin typeface="+mj-lt"/>
              <a:ea typeface="+mj-ea"/>
            </a:endParaRPr>
          </a:p>
        </p:txBody>
      </p:sp>
      <p:sp>
        <p:nvSpPr>
          <p:cNvPr id="4" name="Subtitle 11"/>
          <p:cNvSpPr txBox="1">
            <a:spLocks/>
          </p:cNvSpPr>
          <p:nvPr/>
        </p:nvSpPr>
        <p:spPr>
          <a:xfrm>
            <a:off x="4175393" y="1085292"/>
            <a:ext cx="3194891" cy="576944"/>
          </a:xfrm>
          <a:prstGeom prst="rect">
            <a:avLst/>
          </a:prstGeom>
        </p:spPr>
        <p:txBody>
          <a:bodyPr vert="horz" lIns="0" tIns="0" rIns="0" bIns="0" rtlCol="0" anchor="b">
            <a:normAutofit/>
          </a:bodyPr>
          <a:lstStyle>
            <a:lvl1pPr marL="0" indent="0" algn="r" defTabSz="685800" rtl="0" eaLnBrk="1" latinLnBrk="0" hangingPunct="1">
              <a:lnSpc>
                <a:spcPts val="2250"/>
              </a:lnSpc>
              <a:spcBef>
                <a:spcPts val="0"/>
              </a:spcBef>
              <a:spcAft>
                <a:spcPts val="450"/>
              </a:spcAft>
              <a:buFont typeface="Arial" panose="020B0604020202020204" pitchFamily="34" charset="0"/>
              <a:buNone/>
              <a:defRPr sz="1950" kern="1200">
                <a:solidFill>
                  <a:schemeClr val="accent2"/>
                </a:solidFill>
                <a:latin typeface="+mn-lt"/>
                <a:ea typeface="+mn-ea"/>
                <a:cs typeface="+mn-cs"/>
              </a:defRPr>
            </a:lvl1pPr>
            <a:lvl2pPr marL="342900" indent="0" algn="l" defTabSz="685800" rtl="0" eaLnBrk="1" latinLnBrk="0" hangingPunct="1">
              <a:lnSpc>
                <a:spcPts val="1350"/>
              </a:lnSpc>
              <a:spcBef>
                <a:spcPts val="0"/>
              </a:spcBef>
              <a:spcAft>
                <a:spcPts val="450"/>
              </a:spcAft>
              <a:buClr>
                <a:schemeClr val="accent1"/>
              </a:buClr>
              <a:buFont typeface="Wingdings" panose="05000000000000000000" pitchFamily="2" charset="2"/>
              <a:buNone/>
              <a:defRPr sz="4500" kern="1200">
                <a:solidFill>
                  <a:schemeClr val="bg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400" dirty="0" smtClean="0"/>
              <a:t>Lesson 0</a:t>
            </a:r>
            <a:endParaRPr lang="en-US" sz="2400" dirty="0"/>
          </a:p>
        </p:txBody>
      </p:sp>
    </p:spTree>
    <p:extLst>
      <p:ext uri="{BB962C8B-B14F-4D97-AF65-F5344CB8AC3E}">
        <p14:creationId xmlns:p14="http://schemas.microsoft.com/office/powerpoint/2010/main" val="1946322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References</a:t>
            </a:r>
          </a:p>
        </p:txBody>
      </p:sp>
      <p:sp>
        <p:nvSpPr>
          <p:cNvPr id="11267" name="Rectangle 6"/>
          <p:cNvSpPr>
            <a:spLocks noGrp="1"/>
          </p:cNvSpPr>
          <p:nvPr>
            <p:ph idx="1"/>
          </p:nvPr>
        </p:nvSpPr>
        <p:spPr>
          <a:xfrm>
            <a:off x="298516" y="1178806"/>
            <a:ext cx="6344655" cy="4959712"/>
          </a:xfrm>
        </p:spPr>
        <p:txBody>
          <a:bodyPr/>
          <a:lstStyle/>
          <a:p>
            <a:endParaRPr lang="en-US" dirty="0" smtClean="0"/>
          </a:p>
          <a:p>
            <a:endParaRPr lang="en-US" dirty="0" smtClean="0"/>
          </a:p>
          <a:p>
            <a:endParaRPr lang="en-US" dirty="0"/>
          </a:p>
          <a:p>
            <a:pPr marL="517922" lvl="1" indent="-342900"/>
            <a:r>
              <a:rPr lang="en-US" sz="2000" dirty="0" smtClean="0"/>
              <a:t>Spring </a:t>
            </a:r>
            <a:r>
              <a:rPr lang="en-US" sz="2000" dirty="0"/>
              <a:t>in Action, Fourth Edition, Manning </a:t>
            </a:r>
            <a:endParaRPr lang="en-US" sz="2000" dirty="0" smtClean="0"/>
          </a:p>
          <a:p>
            <a:pPr marL="517922" lvl="1" indent="-342900"/>
            <a:endParaRPr lang="en-US" sz="2000" dirty="0" smtClean="0"/>
          </a:p>
          <a:p>
            <a:pPr lvl="1" indent="0">
              <a:buNone/>
            </a:pPr>
            <a:r>
              <a:rPr lang="en-US" sz="2000" dirty="0"/>
              <a:t> </a:t>
            </a:r>
            <a:r>
              <a:rPr lang="en-US" sz="2000" dirty="0" smtClean="0"/>
              <a:t>   publications </a:t>
            </a:r>
            <a:r>
              <a:rPr lang="en-US" sz="2000" dirty="0"/>
              <a:t>by Craig </a:t>
            </a:r>
            <a:r>
              <a:rPr lang="en-US" sz="2000" dirty="0" smtClean="0"/>
              <a:t>Walls</a:t>
            </a:r>
          </a:p>
          <a:p>
            <a:pPr marL="517922" lvl="1" indent="-342900"/>
            <a:endParaRPr lang="en-US" sz="2000" dirty="0" smtClean="0"/>
          </a:p>
          <a:p>
            <a:pPr marL="517922" lvl="1" indent="-342900"/>
            <a:endParaRPr lang="en-US" sz="2000" dirty="0"/>
          </a:p>
          <a:p>
            <a:pPr marL="517922" lvl="1" indent="-342900"/>
            <a:r>
              <a:rPr lang="en-US" sz="2000" dirty="0"/>
              <a:t>Spring-framework-reference.pdf from </a:t>
            </a:r>
            <a:endParaRPr lang="en-US" sz="2000" dirty="0" smtClean="0"/>
          </a:p>
          <a:p>
            <a:pPr marL="517922" lvl="1" indent="-342900"/>
            <a:endParaRPr lang="en-US" sz="2000" dirty="0" smtClean="0"/>
          </a:p>
          <a:p>
            <a:pPr lvl="1" indent="0">
              <a:buNone/>
            </a:pPr>
            <a:r>
              <a:rPr lang="en-US" sz="2000" dirty="0"/>
              <a:t> </a:t>
            </a:r>
            <a:r>
              <a:rPr lang="en-US" sz="2000" dirty="0" smtClean="0"/>
              <a:t>   </a:t>
            </a:r>
            <a:r>
              <a:rPr lang="en-US" sz="2000" dirty="0" err="1" smtClean="0"/>
              <a:t>SpringSource</a:t>
            </a:r>
            <a:r>
              <a:rPr lang="en-US" sz="2000" dirty="0" smtClean="0"/>
              <a:t> </a:t>
            </a:r>
            <a:r>
              <a:rPr lang="en-US" sz="2000" dirty="0"/>
              <a:t>( this is available in </a:t>
            </a:r>
            <a:r>
              <a:rPr lang="en-US" sz="2000" dirty="0" smtClean="0"/>
              <a:t>the</a:t>
            </a:r>
          </a:p>
          <a:p>
            <a:pPr lvl="1" indent="0">
              <a:buNone/>
            </a:pPr>
            <a:endParaRPr lang="en-US" sz="2000" dirty="0" smtClean="0"/>
          </a:p>
          <a:p>
            <a:pPr lvl="1" indent="0">
              <a:buNone/>
            </a:pPr>
            <a:r>
              <a:rPr lang="en-US" sz="2000" dirty="0"/>
              <a:t> </a:t>
            </a:r>
            <a:r>
              <a:rPr lang="en-US" sz="2000" dirty="0" smtClean="0"/>
              <a:t>   </a:t>
            </a:r>
            <a:r>
              <a:rPr lang="en-US" sz="2000" dirty="0"/>
              <a:t>downloaded Spring software)</a:t>
            </a:r>
          </a:p>
          <a:p>
            <a:pPr marL="517922" lvl="1" indent="-342900"/>
            <a:endParaRPr lang="en-US" sz="2000" dirty="0"/>
          </a:p>
          <a:p>
            <a:pPr lvl="1" indent="0">
              <a:buNone/>
            </a:pPr>
            <a:endParaRPr lang="en-US" sz="20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required</a:t>
            </a:r>
          </a:p>
        </p:txBody>
      </p:sp>
      <p:sp>
        <p:nvSpPr>
          <p:cNvPr id="4" name="Content Placeholder 3"/>
          <p:cNvSpPr>
            <a:spLocks noGrp="1"/>
          </p:cNvSpPr>
          <p:nvPr>
            <p:ph idx="1"/>
          </p:nvPr>
        </p:nvSpPr>
        <p:spPr>
          <a:xfrm>
            <a:off x="298516" y="1068636"/>
            <a:ext cx="8845484" cy="5069881"/>
          </a:xfrm>
        </p:spPr>
        <p:txBody>
          <a:bodyPr/>
          <a:lstStyle/>
          <a:p>
            <a:endParaRPr lang="en-US" dirty="0" smtClean="0"/>
          </a:p>
          <a:p>
            <a:endParaRPr lang="en-US" dirty="0" smtClean="0"/>
          </a:p>
          <a:p>
            <a:endParaRPr lang="en-US" dirty="0"/>
          </a:p>
          <a:p>
            <a:endParaRPr lang="en-US" dirty="0"/>
          </a:p>
          <a:p>
            <a:pPr marL="517922" lvl="1" indent="-342900">
              <a:buClr>
                <a:schemeClr val="tx2"/>
              </a:buClr>
            </a:pPr>
            <a:r>
              <a:rPr lang="en-US" sz="2000" dirty="0" smtClean="0"/>
              <a:t>JDK </a:t>
            </a:r>
            <a:r>
              <a:rPr lang="en-US" sz="2000" dirty="0"/>
              <a:t>version 1.8 + with help, Netscape or </a:t>
            </a:r>
            <a:r>
              <a:rPr lang="en-US" sz="2000" dirty="0" smtClean="0"/>
              <a:t>IE</a:t>
            </a:r>
          </a:p>
          <a:p>
            <a:pPr marL="517922" lvl="1" indent="-342900">
              <a:buClr>
                <a:schemeClr val="tx2"/>
              </a:buClr>
            </a:pPr>
            <a:endParaRPr lang="en-US" sz="2000" dirty="0"/>
          </a:p>
          <a:p>
            <a:pPr marL="517922" lvl="1" indent="-342900">
              <a:buClr>
                <a:schemeClr val="tx2"/>
              </a:buClr>
            </a:pPr>
            <a:r>
              <a:rPr lang="en-US" sz="2000" dirty="0"/>
              <a:t>MS-Access/Connectivity to Oracle </a:t>
            </a:r>
            <a:r>
              <a:rPr lang="en-US" sz="2000" dirty="0" smtClean="0"/>
              <a:t>database</a:t>
            </a:r>
          </a:p>
          <a:p>
            <a:pPr marL="517922" lvl="1" indent="-342900">
              <a:buClr>
                <a:schemeClr val="tx2"/>
              </a:buClr>
            </a:pPr>
            <a:endParaRPr lang="en-US" sz="2000" dirty="0"/>
          </a:p>
          <a:p>
            <a:pPr marL="517922" lvl="1" indent="-342900">
              <a:buClr>
                <a:schemeClr val="tx2"/>
              </a:buClr>
            </a:pPr>
            <a:r>
              <a:rPr lang="en-US" sz="2000" dirty="0" err="1" smtClean="0"/>
              <a:t>WildFly</a:t>
            </a:r>
            <a:endParaRPr lang="en-US" sz="2000" dirty="0" smtClean="0"/>
          </a:p>
          <a:p>
            <a:pPr marL="517922" lvl="1" indent="-342900">
              <a:buClr>
                <a:schemeClr val="tx2"/>
              </a:buClr>
            </a:pPr>
            <a:endParaRPr lang="en-US" sz="2000" dirty="0"/>
          </a:p>
          <a:p>
            <a:pPr marL="517922" lvl="1" indent="-342900">
              <a:buClr>
                <a:schemeClr val="tx2"/>
              </a:buClr>
            </a:pPr>
            <a:r>
              <a:rPr lang="en-US" sz="2000" dirty="0"/>
              <a:t>Eclipse </a:t>
            </a:r>
            <a:r>
              <a:rPr lang="en-US" sz="2000" dirty="0" smtClean="0"/>
              <a:t>Luna with Spring Tool Suite</a:t>
            </a:r>
          </a:p>
          <a:p>
            <a:pPr lvl="1" indent="0">
              <a:buClr>
                <a:schemeClr val="tx2"/>
              </a:buClr>
              <a:buNone/>
            </a:pPr>
            <a:endParaRPr lang="en-US" sz="2000" dirty="0"/>
          </a:p>
          <a:p>
            <a:pPr marL="517922" lvl="1" indent="-342900">
              <a:buClr>
                <a:schemeClr val="tx2"/>
              </a:buClr>
            </a:pPr>
            <a:r>
              <a:rPr lang="en-US" sz="2000" dirty="0"/>
              <a:t>Spring 4.0 API with </a:t>
            </a:r>
            <a:r>
              <a:rPr lang="en-US" sz="2000" dirty="0" smtClean="0"/>
              <a:t>docs</a:t>
            </a:r>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Parallel Technology Areas</a:t>
            </a:r>
          </a:p>
        </p:txBody>
      </p:sp>
      <p:sp>
        <p:nvSpPr>
          <p:cNvPr id="13315" name="Rectangle 3"/>
          <p:cNvSpPr>
            <a:spLocks noGrp="1"/>
          </p:cNvSpPr>
          <p:nvPr>
            <p:ph idx="1"/>
          </p:nvPr>
        </p:nvSpPr>
        <p:spPr>
          <a:xfrm>
            <a:off x="298516" y="1064526"/>
            <a:ext cx="8845484" cy="4236940"/>
          </a:xfrm>
        </p:spPr>
        <p:txBody>
          <a:bodyPr/>
          <a:lstStyle/>
          <a:p>
            <a:endParaRPr lang="en-US" dirty="0" smtClean="0"/>
          </a:p>
          <a:p>
            <a:endParaRPr lang="en-US" dirty="0"/>
          </a:p>
          <a:p>
            <a:pPr marL="342900" indent="-342900">
              <a:buClr>
                <a:schemeClr val="tx2"/>
              </a:buClr>
              <a:buFont typeface="Wingdings" panose="05000000000000000000" pitchFamily="2" charset="2"/>
              <a:buChar char="§"/>
            </a:pPr>
            <a:r>
              <a:rPr lang="en-US" dirty="0" smtClean="0"/>
              <a:t>EJB 3.0</a:t>
            </a:r>
          </a:p>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err="1" smtClean="0"/>
              <a:t>PicoContainer</a:t>
            </a:r>
            <a:endParaRPr lang="en-US" dirty="0" smtClean="0"/>
          </a:p>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err="1" smtClean="0"/>
              <a:t>NanoContainer</a:t>
            </a:r>
            <a:endParaRPr lang="en-US" dirty="0" smtClean="0"/>
          </a:p>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smtClean="0"/>
              <a:t>Keel Framework</a:t>
            </a:r>
          </a:p>
          <a:p>
            <a:pPr>
              <a:buClr>
                <a:schemeClr val="tx2"/>
              </a:buClr>
            </a:pPr>
            <a:endParaRPr lang="en-US" dirty="0" smtClean="0"/>
          </a:p>
          <a:p>
            <a:pPr marL="342900" indent="-342900">
              <a:buClr>
                <a:schemeClr val="tx2"/>
              </a:buClr>
              <a:buFont typeface="Wingdings" panose="05000000000000000000" pitchFamily="2" charset="2"/>
              <a:buChar char="§"/>
            </a:pPr>
            <a:r>
              <a:rPr lang="en-US" dirty="0" smtClean="0"/>
              <a:t>Google </a:t>
            </a:r>
            <a:r>
              <a:rPr lang="en-US" dirty="0" err="1" smtClean="0"/>
              <a:t>Guice</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31354"/>
            <a:ext cx="8312649" cy="396607"/>
          </a:xfrm>
        </p:spPr>
        <p:txBody>
          <a:bodyPr>
            <a:normAutofit/>
          </a:bodyPr>
          <a:lstStyle/>
          <a:p>
            <a:r>
              <a:rPr lang="en-US" sz="2400" dirty="0"/>
              <a:t>Document </a:t>
            </a:r>
            <a:r>
              <a:rPr lang="en-US" sz="2400" dirty="0" smtClean="0"/>
              <a:t>History</a:t>
            </a:r>
            <a:endParaRPr lang="en-US" sz="2400" dirty="0"/>
          </a:p>
        </p:txBody>
      </p:sp>
      <p:graphicFrame>
        <p:nvGraphicFramePr>
          <p:cNvPr id="179290" name="Group 90"/>
          <p:cNvGraphicFramePr>
            <a:graphicFrameLocks noGrp="1"/>
          </p:cNvGraphicFramePr>
          <p:nvPr>
            <p:ph idx="1"/>
            <p:extLst>
              <p:ext uri="{D42A27DB-BD31-4B8C-83A1-F6EECF244321}">
                <p14:modId xmlns:p14="http://schemas.microsoft.com/office/powerpoint/2010/main" val="2835230655"/>
              </p:ext>
            </p:extLst>
          </p:nvPr>
        </p:nvGraphicFramePr>
        <p:xfrm>
          <a:off x="271154" y="740886"/>
          <a:ext cx="8707593" cy="5638800"/>
        </p:xfrm>
        <a:graphic>
          <a:graphicData uri="http://schemas.openxmlformats.org/drawingml/2006/table">
            <a:tbl>
              <a:tblPr/>
              <a:tblGrid>
                <a:gridCol w="916201"/>
                <a:gridCol w="1239512"/>
                <a:gridCol w="1070357"/>
                <a:gridCol w="2205583"/>
                <a:gridCol w="3275940"/>
              </a:tblGrid>
              <a:tr h="880231">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Date</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Course Version No.</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smtClean="0">
                          <a:ln>
                            <a:noFill/>
                          </a:ln>
                          <a:solidFill>
                            <a:schemeClr val="tx1"/>
                          </a:solidFill>
                          <a:effectLst/>
                          <a:latin typeface="+mn-lt"/>
                        </a:rPr>
                        <a:t>Software Version No.</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Developer / SME</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Change Record Remarks</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562">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21-Jul-2006</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Ver1.0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1.2.6</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err="1" smtClean="0">
                          <a:ln>
                            <a:noFill/>
                          </a:ln>
                          <a:solidFill>
                            <a:schemeClr val="tx1"/>
                          </a:solidFill>
                          <a:effectLst/>
                          <a:latin typeface="+mn-lt"/>
                        </a:rPr>
                        <a:t>Shrilata</a:t>
                      </a:r>
                      <a:r>
                        <a:rPr kumimoji="0" lang="en-US" sz="1400" b="0" i="0" u="none" strike="noStrike" cap="none" normalizeH="0" baseline="0" dirty="0" smtClean="0">
                          <a:ln>
                            <a:noFill/>
                          </a:ln>
                          <a:solidFill>
                            <a:schemeClr val="tx1"/>
                          </a:solidFill>
                          <a:effectLst/>
                          <a:latin typeface="+mn-lt"/>
                        </a:rPr>
                        <a:t> </a:t>
                      </a:r>
                      <a:r>
                        <a:rPr kumimoji="0" lang="en-US" sz="1400" b="0" i="0" u="none" strike="noStrike" cap="none" normalizeH="0" baseline="0" dirty="0" err="1" smtClean="0">
                          <a:ln>
                            <a:noFill/>
                          </a:ln>
                          <a:solidFill>
                            <a:schemeClr val="tx1"/>
                          </a:solidFill>
                          <a:effectLst/>
                          <a:latin typeface="+mn-lt"/>
                        </a:rPr>
                        <a:t>Tavargeri</a:t>
                      </a:r>
                      <a:endParaRPr kumimoji="0" lang="en-US" sz="1400" b="0" i="0" u="none" strike="noStrike" cap="none" normalizeH="0" baseline="0" dirty="0" smtClean="0">
                        <a:ln>
                          <a:noFill/>
                        </a:ln>
                        <a:solidFill>
                          <a:schemeClr val="tx1"/>
                        </a:solidFill>
                        <a:effectLst/>
                        <a:latin typeface="+mn-lt"/>
                      </a:endParaRP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NA</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8138">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Jan-2009</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Ver2.0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2.5</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Shrilata Tavargeri</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Changed material with new changes introduced in </a:t>
                      </a: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2.5 and inputs from BU</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81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Aug-2011</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3.0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3.0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Shrilata Tavargeri</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Changed material with new changes introduced in </a:t>
                      </a: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3.0 and inputs from BU</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46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June 2013</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4.0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chemeClr val="tx1"/>
                        </a:solidFill>
                        <a:effectLst/>
                        <a:latin typeface="+mn-lt"/>
                      </a:endParaRP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400" b="0" i="0" u="none" strike="noStrike" cap="none" normalizeH="0" baseline="0" dirty="0" smtClean="0">
                          <a:ln>
                            <a:noFill/>
                          </a:ln>
                          <a:solidFill>
                            <a:schemeClr val="tx1"/>
                          </a:solidFill>
                          <a:effectLst/>
                          <a:latin typeface="+mn-lt"/>
                        </a:rPr>
                        <a:t>3.0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chemeClr val="tx1"/>
                        </a:solidFill>
                        <a:effectLst/>
                        <a:latin typeface="+mn-lt"/>
                      </a:endParaRP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Mohan Chinnaiah</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Revamped materials according to new requirements</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521">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May 2015</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5.0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4.0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Rathnajothi</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Perumalsamy</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400" b="0" i="0" u="none" strike="noStrike" cap="none" normalizeH="0" baseline="0" dirty="0" smtClean="0">
                          <a:ln>
                            <a:noFill/>
                          </a:ln>
                          <a:solidFill>
                            <a:schemeClr val="tx1"/>
                          </a:solidFill>
                          <a:effectLst/>
                          <a:latin typeface="+mn-lt"/>
                        </a:rPr>
                        <a:t>Changed material with new changes introduced in </a:t>
                      </a: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4.0</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0974">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June- 2016</a:t>
                      </a:r>
                    </a:p>
                  </a:txBody>
                  <a:tcPr marL="102792" marR="10279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err="1" smtClean="0">
                          <a:ln>
                            <a:noFill/>
                          </a:ln>
                          <a:solidFill>
                            <a:schemeClr val="tx1"/>
                          </a:solidFill>
                          <a:effectLst/>
                          <a:latin typeface="+mn-lt"/>
                          <a:ea typeface="+mn-ea"/>
                          <a:cs typeface="+mn-cs"/>
                        </a:rPr>
                        <a:t>Ver</a:t>
                      </a:r>
                      <a:r>
                        <a:rPr kumimoji="0" lang="en-US" sz="1400" b="0" i="0" u="none" strike="noStrike" kern="1200" cap="none" normalizeH="0" baseline="0" dirty="0" smtClean="0">
                          <a:ln>
                            <a:noFill/>
                          </a:ln>
                          <a:solidFill>
                            <a:schemeClr val="tx1"/>
                          </a:solidFill>
                          <a:effectLst/>
                          <a:latin typeface="+mn-lt"/>
                          <a:ea typeface="+mn-ea"/>
                          <a:cs typeface="+mn-cs"/>
                        </a:rPr>
                        <a:t> 6.0</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4.0</a:t>
                      </a: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Vinod </a:t>
                      </a:r>
                      <a:r>
                        <a:rPr kumimoji="0" lang="en-US" sz="1400" b="0" i="0" u="none" strike="noStrike" kern="1200" cap="none" normalizeH="0" baseline="0" dirty="0" smtClean="0">
                          <a:ln>
                            <a:noFill/>
                          </a:ln>
                          <a:solidFill>
                            <a:schemeClr val="tx1"/>
                          </a:solidFill>
                          <a:effectLst/>
                          <a:latin typeface="+mn-lt"/>
                          <a:ea typeface="+mn-ea"/>
                          <a:cs typeface="+mn-cs"/>
                        </a:rPr>
                        <a:t>Satpute</a:t>
                      </a:r>
                      <a:endParaRPr kumimoji="0" lang="en-US" sz="14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Yukti Valecha</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Tanmaya Acharya</a:t>
                      </a: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Modified as per Toc for ELTP</a:t>
                      </a:r>
                    </a:p>
                  </a:txBody>
                  <a:tcPr marL="102792" marR="10279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0581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Feb-2018</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err="1" smtClean="0">
                          <a:ln>
                            <a:noFill/>
                          </a:ln>
                          <a:solidFill>
                            <a:schemeClr val="tx1"/>
                          </a:solidFill>
                          <a:effectLst/>
                          <a:latin typeface="+mn-lt"/>
                          <a:ea typeface="+mn-ea"/>
                          <a:cs typeface="+mn-cs"/>
                        </a:rPr>
                        <a:t>Ver</a:t>
                      </a:r>
                      <a:r>
                        <a:rPr kumimoji="0" lang="en-US" sz="1400" b="0" i="0" u="none" strike="noStrike" kern="1200" cap="none" normalizeH="0" baseline="0" dirty="0" smtClean="0">
                          <a:ln>
                            <a:noFill/>
                          </a:ln>
                          <a:solidFill>
                            <a:schemeClr val="tx1"/>
                          </a:solidFill>
                          <a:effectLst/>
                          <a:latin typeface="+mn-lt"/>
                          <a:ea typeface="+mn-ea"/>
                          <a:cs typeface="+mn-cs"/>
                        </a:rPr>
                        <a:t> 7.0</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4.0</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Vaishali Srivastava</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Modified as per TOC of ELTP</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t>Course Goals and Non Goals</a:t>
            </a:r>
          </a:p>
        </p:txBody>
      </p:sp>
      <p:sp>
        <p:nvSpPr>
          <p:cNvPr id="4" name="Content Placeholder 3"/>
          <p:cNvSpPr>
            <a:spLocks noGrp="1"/>
          </p:cNvSpPr>
          <p:nvPr>
            <p:ph idx="1"/>
          </p:nvPr>
        </p:nvSpPr>
        <p:spPr>
          <a:xfrm>
            <a:off x="298516" y="1145754"/>
            <a:ext cx="7931084" cy="4992763"/>
          </a:xfrm>
        </p:spPr>
        <p:txBody>
          <a:bodyPr/>
          <a:lstStyle/>
          <a:p>
            <a:r>
              <a:rPr lang="en-US" dirty="0" smtClean="0"/>
              <a:t> </a:t>
            </a:r>
          </a:p>
          <a:p>
            <a:pPr marL="3572" lvl="1" indent="0">
              <a:buNone/>
            </a:pPr>
            <a:endParaRPr lang="en-US" sz="2000" dirty="0" smtClean="0"/>
          </a:p>
          <a:p>
            <a:pPr lvl="1"/>
            <a:r>
              <a:rPr lang="en-US" sz="2000" dirty="0" smtClean="0"/>
              <a:t> Course Goals</a:t>
            </a:r>
          </a:p>
          <a:p>
            <a:pPr marL="3572" lvl="1" indent="0">
              <a:buNone/>
            </a:pPr>
            <a:endParaRPr lang="en-US" dirty="0"/>
          </a:p>
          <a:p>
            <a:pPr lvl="3">
              <a:buFont typeface="Wingdings" panose="05000000000000000000" pitchFamily="2" charset="2"/>
              <a:buChar char="§"/>
            </a:pPr>
            <a:r>
              <a:rPr lang="en-US" sz="1600" dirty="0"/>
              <a:t>Understand the benefits of using </a:t>
            </a:r>
            <a:r>
              <a:rPr lang="en-US" sz="1600" dirty="0" smtClean="0"/>
              <a:t>Spring</a:t>
            </a:r>
          </a:p>
          <a:p>
            <a:pPr marL="342900" lvl="3" indent="0">
              <a:buNone/>
            </a:pPr>
            <a:endParaRPr lang="en-US" sz="1600" dirty="0"/>
          </a:p>
          <a:p>
            <a:pPr lvl="3">
              <a:buFont typeface="Wingdings" panose="05000000000000000000" pitchFamily="2" charset="2"/>
              <a:buChar char="§"/>
            </a:pPr>
            <a:r>
              <a:rPr lang="en-US" sz="1600" dirty="0"/>
              <a:t>Understand the principles of </a:t>
            </a:r>
            <a:r>
              <a:rPr lang="en-US" sz="1600" dirty="0" err="1"/>
              <a:t>IoC</a:t>
            </a:r>
            <a:r>
              <a:rPr lang="en-US" sz="1600" dirty="0"/>
              <a:t> and </a:t>
            </a:r>
            <a:r>
              <a:rPr lang="en-US" sz="1600" dirty="0" smtClean="0"/>
              <a:t>AOP</a:t>
            </a:r>
          </a:p>
          <a:p>
            <a:pPr marL="342900" lvl="3" indent="0">
              <a:buNone/>
            </a:pPr>
            <a:endParaRPr lang="en-US" sz="1600" dirty="0"/>
          </a:p>
          <a:p>
            <a:pPr lvl="3">
              <a:buFont typeface="Wingdings" panose="05000000000000000000" pitchFamily="2" charset="2"/>
              <a:buChar char="§"/>
            </a:pPr>
            <a:r>
              <a:rPr lang="en-US" sz="1600" dirty="0"/>
              <a:t>Be able to use AOP to handle cross-cutting concerns </a:t>
            </a:r>
            <a:endParaRPr lang="en-US" sz="1600" dirty="0" smtClean="0"/>
          </a:p>
          <a:p>
            <a:pPr marL="342900" lvl="3" indent="0">
              <a:buNone/>
            </a:pPr>
            <a:endParaRPr lang="en-US" sz="1600" dirty="0"/>
          </a:p>
          <a:p>
            <a:pPr lvl="3">
              <a:buFont typeface="Wingdings" panose="05000000000000000000" pitchFamily="2" charset="2"/>
              <a:buChar char="§"/>
            </a:pPr>
            <a:r>
              <a:rPr lang="en-US" sz="1600" dirty="0"/>
              <a:t>Connect business objects to persistent stores using Spring's </a:t>
            </a:r>
            <a:r>
              <a:rPr lang="en-US" sz="1600" dirty="0" smtClean="0"/>
              <a:t>DAO</a:t>
            </a:r>
          </a:p>
          <a:p>
            <a:pPr marL="342900" lvl="3" indent="0">
              <a:buNone/>
            </a:pPr>
            <a:r>
              <a:rPr lang="en-US" sz="1600" dirty="0"/>
              <a:t> </a:t>
            </a:r>
            <a:r>
              <a:rPr lang="en-US" sz="1600" dirty="0" smtClean="0"/>
              <a:t>  modules</a:t>
            </a:r>
          </a:p>
          <a:p>
            <a:pPr marL="342900" lvl="3" indent="0">
              <a:buNone/>
            </a:pPr>
            <a:endParaRPr lang="en-US" sz="1600" dirty="0"/>
          </a:p>
          <a:p>
            <a:pPr lvl="3">
              <a:buFont typeface="Wingdings" panose="05000000000000000000" pitchFamily="2" charset="2"/>
              <a:buChar char="§"/>
            </a:pPr>
            <a:r>
              <a:rPr lang="en-US" sz="1600" dirty="0"/>
              <a:t>Use the Spring MVC web framework to develop flexible web </a:t>
            </a:r>
            <a:r>
              <a:rPr lang="en-US" sz="1600" dirty="0" smtClean="0"/>
              <a:t>applications</a:t>
            </a:r>
          </a:p>
          <a:p>
            <a:pPr lvl="3">
              <a:buFont typeface="Wingdings" panose="05000000000000000000" pitchFamily="2" charset="2"/>
              <a:buChar char="§"/>
            </a:pPr>
            <a:endParaRPr lang="en-US" sz="1600" dirty="0"/>
          </a:p>
          <a:p>
            <a:pPr marL="174625" lvl="1" indent="0">
              <a:buNone/>
            </a:pPr>
            <a:endParaRPr lang="en-US" dirty="0"/>
          </a:p>
          <a:p>
            <a:pPr marL="342900" indent="-342900">
              <a:buClr>
                <a:schemeClr val="tx2"/>
              </a:buClr>
              <a:buFont typeface="Wingdings" panose="05000000000000000000" pitchFamily="2" charset="2"/>
              <a:buChar char="§"/>
            </a:pPr>
            <a:r>
              <a:rPr lang="en-US" dirty="0"/>
              <a:t>Course Non </a:t>
            </a:r>
            <a:r>
              <a:rPr lang="en-US" dirty="0" smtClean="0"/>
              <a:t>Goals</a:t>
            </a:r>
          </a:p>
          <a:p>
            <a:endParaRPr lang="en-US" dirty="0"/>
          </a:p>
          <a:p>
            <a:pPr lvl="3">
              <a:buFont typeface="Wingdings" panose="05000000000000000000" pitchFamily="2" charset="2"/>
              <a:buChar char="§"/>
            </a:pPr>
            <a:r>
              <a:rPr lang="en-US" sz="1600" dirty="0"/>
              <a:t>Design patterns, Spring Integration with different technologies</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Pre-requisites</a:t>
            </a:r>
          </a:p>
        </p:txBody>
      </p:sp>
      <p:sp>
        <p:nvSpPr>
          <p:cNvPr id="4" name="Content Placeholder 3"/>
          <p:cNvSpPr>
            <a:spLocks noGrp="1"/>
          </p:cNvSpPr>
          <p:nvPr>
            <p:ph idx="1"/>
          </p:nvPr>
        </p:nvSpPr>
        <p:spPr>
          <a:xfrm>
            <a:off x="298516" y="1156772"/>
            <a:ext cx="7413291" cy="4981746"/>
          </a:xfrm>
        </p:spPr>
        <p:txBody>
          <a:bodyPr/>
          <a:lstStyle/>
          <a:p>
            <a:endParaRPr lang="en-US" dirty="0" smtClean="0"/>
          </a:p>
          <a:p>
            <a:pPr marL="517922" lvl="1" indent="-342900"/>
            <a:endParaRPr lang="en-US" sz="2000" dirty="0" smtClean="0"/>
          </a:p>
          <a:p>
            <a:pPr marL="517922" lvl="1" indent="-342900"/>
            <a:endParaRPr lang="en-US" sz="2000" dirty="0"/>
          </a:p>
          <a:p>
            <a:pPr marL="517922" lvl="1" indent="-342900"/>
            <a:endParaRPr lang="en-US" sz="2000" dirty="0" smtClean="0"/>
          </a:p>
          <a:p>
            <a:pPr marL="517922" lvl="1" indent="-342900"/>
            <a:endParaRPr lang="en-US" sz="2000" dirty="0"/>
          </a:p>
          <a:p>
            <a:pPr marL="517922" lvl="1" indent="-342900"/>
            <a:r>
              <a:rPr lang="en-US" sz="2000" dirty="0" smtClean="0"/>
              <a:t>Core </a:t>
            </a:r>
            <a:r>
              <a:rPr lang="en-US" sz="2000" dirty="0"/>
              <a:t>Java , Java 8 features and </a:t>
            </a:r>
            <a:r>
              <a:rPr lang="en-US" sz="2000" dirty="0" smtClean="0"/>
              <a:t>JDBC</a:t>
            </a:r>
          </a:p>
          <a:p>
            <a:pPr marL="517922" lvl="1" indent="-342900"/>
            <a:endParaRPr lang="en-US" sz="2000" dirty="0"/>
          </a:p>
          <a:p>
            <a:pPr marL="517922" lvl="1" indent="-342900"/>
            <a:r>
              <a:rPr lang="en-US" sz="2000" dirty="0"/>
              <a:t>XML, </a:t>
            </a:r>
            <a:r>
              <a:rPr lang="en-US" sz="2000" dirty="0" smtClean="0"/>
              <a:t>DBMS/SQL</a:t>
            </a:r>
          </a:p>
          <a:p>
            <a:pPr marL="517922" lvl="1" indent="-342900"/>
            <a:endParaRPr lang="en-US" sz="2000" dirty="0"/>
          </a:p>
          <a:p>
            <a:pPr marL="517922" lvl="1" indent="-342900"/>
            <a:r>
              <a:rPr lang="en-US" sz="2000" dirty="0"/>
              <a:t>Servlets, </a:t>
            </a:r>
            <a:r>
              <a:rPr lang="en-US" sz="2000" dirty="0" smtClean="0"/>
              <a:t>JSP</a:t>
            </a:r>
          </a:p>
          <a:p>
            <a:pPr marL="517922" lvl="1" indent="-342900"/>
            <a:endParaRPr lang="en-US" sz="2000" dirty="0"/>
          </a:p>
          <a:p>
            <a:pPr marL="517922" lvl="1" indent="-342900"/>
            <a:r>
              <a:rPr lang="en-US" sz="2000" dirty="0"/>
              <a:t>Concepts of  MVC, Design </a:t>
            </a:r>
            <a:r>
              <a:rPr lang="en-US" sz="2000" dirty="0" smtClean="0"/>
              <a:t>patterns</a:t>
            </a:r>
          </a:p>
          <a:p>
            <a:pPr lvl="1" indent="0">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9801" y="418452"/>
            <a:ext cx="8312649" cy="440864"/>
          </a:xfrm>
        </p:spPr>
        <p:txBody>
          <a:bodyPr/>
          <a:lstStyle/>
          <a:p>
            <a:r>
              <a:rPr lang="en-US" dirty="0"/>
              <a:t>Intended Audience</a:t>
            </a:r>
          </a:p>
        </p:txBody>
      </p:sp>
      <p:sp>
        <p:nvSpPr>
          <p:cNvPr id="7171" name="Rectangle 3"/>
          <p:cNvSpPr>
            <a:spLocks noGrp="1"/>
          </p:cNvSpPr>
          <p:nvPr>
            <p:ph idx="1"/>
          </p:nvPr>
        </p:nvSpPr>
        <p:spPr>
          <a:xfrm>
            <a:off x="298516" y="980502"/>
            <a:ext cx="6925244" cy="5158016"/>
          </a:xfrm>
        </p:spPr>
        <p:txBody>
          <a:bodyPr/>
          <a:lstStyle/>
          <a:p>
            <a:endParaRPr lang="en-US" dirty="0" smtClean="0"/>
          </a:p>
          <a:p>
            <a:pPr marL="517922" lvl="1" indent="-342900"/>
            <a:endParaRPr lang="en-US" sz="2000" dirty="0" smtClean="0"/>
          </a:p>
          <a:p>
            <a:pPr marL="517922" lvl="1" indent="-342900"/>
            <a:endParaRPr lang="en-US" sz="2000" dirty="0"/>
          </a:p>
          <a:p>
            <a:pPr marL="517922" lvl="1" indent="-342900"/>
            <a:endParaRPr lang="en-US" sz="2000" dirty="0" smtClean="0"/>
          </a:p>
          <a:p>
            <a:pPr marL="517922" lvl="1" indent="-342900"/>
            <a:endParaRPr lang="en-US" sz="2000" dirty="0"/>
          </a:p>
          <a:p>
            <a:pPr marL="517922" lvl="1" indent="-342900"/>
            <a:endParaRPr lang="en-US" sz="2000" dirty="0" smtClean="0"/>
          </a:p>
          <a:p>
            <a:pPr marL="517922" lvl="1" indent="-342900"/>
            <a:r>
              <a:rPr lang="en-US" sz="2000" dirty="0" smtClean="0"/>
              <a:t>All Java application developers especially</a:t>
            </a:r>
          </a:p>
          <a:p>
            <a:pPr lvl="1" indent="0">
              <a:buNone/>
            </a:pPr>
            <a:r>
              <a:rPr lang="en-US" sz="2000" dirty="0" smtClean="0"/>
              <a:t> </a:t>
            </a:r>
          </a:p>
          <a:p>
            <a:pPr lvl="1" indent="0">
              <a:buNone/>
            </a:pPr>
            <a:r>
              <a:rPr lang="en-US" sz="2000" dirty="0"/>
              <a:t> </a:t>
            </a:r>
            <a:r>
              <a:rPr lang="en-US" sz="2000" dirty="0" smtClean="0"/>
              <a:t>     Enterprise</a:t>
            </a:r>
            <a:r>
              <a:rPr lang="en-US" sz="2000" dirty="0"/>
              <a:t>	</a:t>
            </a:r>
            <a:r>
              <a:rPr lang="en-US" sz="2000" dirty="0" smtClean="0"/>
              <a:t> Java Programmers</a:t>
            </a:r>
          </a:p>
          <a:p>
            <a:pPr lvl="1" indent="0">
              <a:buNone/>
            </a:pPr>
            <a:endParaRPr lang="en-US" sz="2000" dirty="0" smtClean="0"/>
          </a:p>
          <a:p>
            <a:pPr marL="517922" lvl="1" indent="-342900"/>
            <a:endParaRPr lang="en-US" sz="2000" dirty="0" smtClean="0"/>
          </a:p>
          <a:p>
            <a:pPr marL="517922" lvl="1" indent="-342900"/>
            <a:r>
              <a:rPr lang="en-US" sz="2000" dirty="0" smtClean="0"/>
              <a:t>Software designers</a:t>
            </a:r>
          </a:p>
          <a:p>
            <a:pPr>
              <a:lnSpc>
                <a:spcPts val="5000"/>
              </a:lnSpc>
            </a:pP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Day Wise Schedule</a:t>
            </a:r>
          </a:p>
        </p:txBody>
      </p:sp>
      <p:sp>
        <p:nvSpPr>
          <p:cNvPr id="4" name="Content Placeholder 3"/>
          <p:cNvSpPr>
            <a:spLocks noGrp="1"/>
          </p:cNvSpPr>
          <p:nvPr>
            <p:ph idx="1"/>
          </p:nvPr>
        </p:nvSpPr>
        <p:spPr>
          <a:xfrm>
            <a:off x="298516" y="1101688"/>
            <a:ext cx="8845484" cy="5036830"/>
          </a:xfrm>
        </p:spPr>
        <p:txBody>
          <a:bodyPr/>
          <a:lstStyle/>
          <a:p>
            <a:endParaRPr lang="en-US" dirty="0" smtClean="0"/>
          </a:p>
          <a:p>
            <a:r>
              <a:rPr lang="en-US" dirty="0" smtClean="0"/>
              <a:t>Day 1</a:t>
            </a:r>
          </a:p>
          <a:p>
            <a:pPr marL="342900" indent="-342900">
              <a:buFont typeface="Wingdings" panose="05000000000000000000" pitchFamily="2" charset="2"/>
              <a:buChar char="§"/>
            </a:pPr>
            <a:endParaRPr lang="en-US" dirty="0"/>
          </a:p>
          <a:p>
            <a:pPr lvl="2">
              <a:buFont typeface="Wingdings" panose="05000000000000000000" pitchFamily="2" charset="2"/>
              <a:buChar char="§"/>
            </a:pPr>
            <a:r>
              <a:rPr lang="en-US" sz="1600" dirty="0"/>
              <a:t>Lesson 1: Introduction to Spring Platform and </a:t>
            </a:r>
            <a:r>
              <a:rPr lang="en-US" sz="1600" dirty="0" smtClean="0"/>
              <a:t>environment</a:t>
            </a:r>
          </a:p>
          <a:p>
            <a:pPr marL="171450" lvl="2" indent="0">
              <a:buNone/>
            </a:pPr>
            <a:endParaRPr lang="en-US" sz="1600" dirty="0"/>
          </a:p>
          <a:p>
            <a:pPr lvl="2">
              <a:buFont typeface="Wingdings" panose="05000000000000000000" pitchFamily="2" charset="2"/>
              <a:buChar char="§"/>
            </a:pPr>
            <a:r>
              <a:rPr lang="en-US" sz="1600" dirty="0"/>
              <a:t>Lesson 2: Introduction to Spring Framework, </a:t>
            </a:r>
            <a:r>
              <a:rPr lang="en-US" sz="1600" dirty="0" err="1" smtClean="0"/>
              <a:t>IoC</a:t>
            </a:r>
            <a:endParaRPr lang="en-US" sz="1600" dirty="0" smtClean="0"/>
          </a:p>
          <a:p>
            <a:pPr marL="171450" lvl="2" indent="0">
              <a:buNone/>
            </a:pPr>
            <a:endParaRPr lang="en-US" dirty="0"/>
          </a:p>
          <a:p>
            <a:r>
              <a:rPr lang="en-US" dirty="0" smtClean="0"/>
              <a:t>Day 2</a:t>
            </a:r>
          </a:p>
          <a:p>
            <a:endParaRPr lang="en-US" dirty="0" smtClean="0"/>
          </a:p>
          <a:p>
            <a:pPr lvl="2">
              <a:buFont typeface="Wingdings" panose="05000000000000000000" pitchFamily="2" charset="2"/>
              <a:buChar char="§"/>
            </a:pPr>
            <a:r>
              <a:rPr lang="en-US" sz="1600" dirty="0"/>
              <a:t>Lesson 3 : Spring Java Base </a:t>
            </a:r>
            <a:r>
              <a:rPr lang="en-US" sz="1600" dirty="0" smtClean="0"/>
              <a:t>Configuration</a:t>
            </a:r>
          </a:p>
          <a:p>
            <a:pPr marL="171450" lvl="2" indent="0">
              <a:buNone/>
            </a:pPr>
            <a:endParaRPr lang="en-US" sz="1600" dirty="0"/>
          </a:p>
          <a:p>
            <a:pPr lvl="2">
              <a:buFont typeface="Wingdings" panose="05000000000000000000" pitchFamily="2" charset="2"/>
              <a:buChar char="§"/>
            </a:pPr>
            <a:r>
              <a:rPr lang="en-US" sz="1600" dirty="0"/>
              <a:t>Lesson 4: Spring MVC </a:t>
            </a:r>
            <a:r>
              <a:rPr lang="en-US" sz="1600" dirty="0" smtClean="0"/>
              <a:t>framework</a:t>
            </a:r>
          </a:p>
          <a:p>
            <a:pPr marL="171450" lvl="2" indent="0">
              <a:buNone/>
            </a:pPr>
            <a:endParaRPr lang="en-US" dirty="0"/>
          </a:p>
          <a:p>
            <a:r>
              <a:rPr lang="en-US" dirty="0"/>
              <a:t>Day </a:t>
            </a:r>
            <a:r>
              <a:rPr lang="en-US" dirty="0" smtClean="0"/>
              <a:t>3</a:t>
            </a:r>
          </a:p>
          <a:p>
            <a:pPr marL="342900" indent="-342900">
              <a:buFont typeface="Wingdings" panose="05000000000000000000" pitchFamily="2" charset="2"/>
              <a:buChar char="§"/>
            </a:pPr>
            <a:endParaRPr lang="en-US" dirty="0"/>
          </a:p>
          <a:p>
            <a:pPr lvl="2">
              <a:buFont typeface="Wingdings" panose="05000000000000000000" pitchFamily="2" charset="2"/>
              <a:buChar char="§"/>
            </a:pPr>
            <a:r>
              <a:rPr lang="en-US" sz="1600" dirty="0" smtClean="0"/>
              <a:t>Lesson </a:t>
            </a:r>
            <a:r>
              <a:rPr lang="en-US" sz="1600" dirty="0"/>
              <a:t>5: Spring JPA </a:t>
            </a:r>
            <a:r>
              <a:rPr lang="en-US" sz="1600" dirty="0" smtClean="0"/>
              <a:t>Integration</a:t>
            </a:r>
          </a:p>
          <a:p>
            <a:pPr marL="171450" lvl="2" indent="0">
              <a:buNone/>
            </a:pPr>
            <a:endParaRPr lang="en-US" dirty="0"/>
          </a:p>
          <a:p>
            <a:r>
              <a:rPr lang="en-US" dirty="0"/>
              <a:t>Day </a:t>
            </a:r>
            <a:r>
              <a:rPr lang="en-US" dirty="0" smtClean="0"/>
              <a:t>4</a:t>
            </a:r>
          </a:p>
          <a:p>
            <a:endParaRPr lang="en-US" dirty="0"/>
          </a:p>
          <a:p>
            <a:pPr lvl="2">
              <a:buFont typeface="Wingdings" panose="05000000000000000000" pitchFamily="2" charset="2"/>
              <a:buChar char="§"/>
            </a:pPr>
            <a:r>
              <a:rPr lang="en-US" sz="1600" dirty="0"/>
              <a:t>Lesson 6: AOP (Aspect Oriented Programming</a:t>
            </a:r>
            <a:r>
              <a:rPr lang="en-US" sz="1600" dirty="0" smtClean="0"/>
              <a:t>)</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619" y="254679"/>
            <a:ext cx="8312649" cy="526770"/>
          </a:xfrm>
        </p:spPr>
        <p:txBody>
          <a:bodyPr/>
          <a:lstStyle/>
          <a:p>
            <a:r>
              <a:rPr lang="en-US" dirty="0"/>
              <a:t>Table of Contents</a:t>
            </a:r>
          </a:p>
        </p:txBody>
      </p:sp>
      <p:sp>
        <p:nvSpPr>
          <p:cNvPr id="4" name="Content Placeholder 3"/>
          <p:cNvSpPr>
            <a:spLocks noGrp="1"/>
          </p:cNvSpPr>
          <p:nvPr>
            <p:ph idx="1"/>
          </p:nvPr>
        </p:nvSpPr>
        <p:spPr>
          <a:xfrm>
            <a:off x="298516" y="781449"/>
            <a:ext cx="8323934" cy="5714885"/>
          </a:xfrm>
        </p:spPr>
        <p:txBody>
          <a:bodyPr>
            <a:normAutofit/>
          </a:bodyPr>
          <a:lstStyle/>
          <a:p>
            <a:endParaRPr lang="en-US" dirty="0" smtClean="0"/>
          </a:p>
          <a:p>
            <a:r>
              <a:rPr lang="en-US" dirty="0" smtClean="0"/>
              <a:t>Lesson </a:t>
            </a:r>
            <a:r>
              <a:rPr lang="en-US" dirty="0"/>
              <a:t>1: Introduction to Spring Platform and </a:t>
            </a:r>
            <a:r>
              <a:rPr lang="en-US" dirty="0" smtClean="0"/>
              <a:t>Environment</a:t>
            </a:r>
          </a:p>
          <a:p>
            <a:endParaRPr lang="en-US" dirty="0"/>
          </a:p>
          <a:p>
            <a:pPr marL="342900" lvl="3" indent="0">
              <a:buNone/>
            </a:pPr>
            <a:r>
              <a:rPr lang="en-US" sz="1600" dirty="0"/>
              <a:t>1.1 Introduction to Spring Platform and </a:t>
            </a:r>
            <a:r>
              <a:rPr lang="en-US" sz="1600" dirty="0" smtClean="0"/>
              <a:t>environment</a:t>
            </a:r>
          </a:p>
          <a:p>
            <a:pPr marL="342900" lvl="3" indent="0">
              <a:buNone/>
            </a:pPr>
            <a:endParaRPr lang="en-US" sz="1600" dirty="0"/>
          </a:p>
          <a:p>
            <a:pPr marL="342900" lvl="3" indent="0">
              <a:buNone/>
            </a:pPr>
            <a:r>
              <a:rPr lang="en-US" sz="1600" dirty="0" smtClean="0"/>
              <a:t>1.2 </a:t>
            </a:r>
            <a:r>
              <a:rPr lang="en-US" sz="1600" dirty="0"/>
              <a:t>Spring Projects </a:t>
            </a:r>
            <a:r>
              <a:rPr lang="en-US" sz="1600" dirty="0" smtClean="0"/>
              <a:t>At </a:t>
            </a:r>
            <a:r>
              <a:rPr lang="en-US" sz="1600" dirty="0"/>
              <a:t>a G</a:t>
            </a:r>
            <a:r>
              <a:rPr lang="en-US" sz="1600" dirty="0" smtClean="0"/>
              <a:t>lance</a:t>
            </a:r>
          </a:p>
          <a:p>
            <a:pPr marL="342900" lvl="3" indent="0">
              <a:buNone/>
            </a:pPr>
            <a:endParaRPr lang="en-US" sz="1600" dirty="0"/>
          </a:p>
          <a:p>
            <a:pPr marL="342900" lvl="3" indent="0">
              <a:buNone/>
            </a:pPr>
            <a:r>
              <a:rPr lang="en-US" sz="1600" dirty="0" smtClean="0"/>
              <a:t>1.3 Spring IO Platform</a:t>
            </a:r>
          </a:p>
          <a:p>
            <a:pPr marL="1371600" lvl="4" indent="0"/>
            <a:r>
              <a:rPr lang="en-US" sz="1400" dirty="0" smtClean="0"/>
              <a:t>1.3.1 Spring Framework</a:t>
            </a:r>
          </a:p>
          <a:p>
            <a:pPr marL="1371600" lvl="4" indent="0"/>
            <a:r>
              <a:rPr lang="en-US" sz="1400" dirty="0" smtClean="0"/>
              <a:t>1.3.2 </a:t>
            </a:r>
            <a:r>
              <a:rPr lang="en-US" sz="1400" dirty="0"/>
              <a:t>Spring </a:t>
            </a:r>
            <a:r>
              <a:rPr lang="en-US" sz="1400" dirty="0" smtClean="0"/>
              <a:t>Boot</a:t>
            </a:r>
          </a:p>
          <a:p>
            <a:pPr lvl="4">
              <a:buFont typeface="Wingdings" panose="05000000000000000000" pitchFamily="2" charset="2"/>
              <a:buChar char="§"/>
            </a:pPr>
            <a:r>
              <a:rPr lang="en-US" dirty="0"/>
              <a:t>	</a:t>
            </a:r>
          </a:p>
          <a:p>
            <a:r>
              <a:rPr lang="en-US" dirty="0"/>
              <a:t>Lesson 2: Introduction to Spring Framework, </a:t>
            </a:r>
            <a:r>
              <a:rPr lang="en-US" dirty="0" err="1" smtClean="0"/>
              <a:t>IoC</a:t>
            </a:r>
            <a:endParaRPr lang="en-US" dirty="0" smtClean="0"/>
          </a:p>
          <a:p>
            <a:endParaRPr lang="en-US" dirty="0" smtClean="0"/>
          </a:p>
          <a:p>
            <a:pPr marL="346472" lvl="3" indent="0">
              <a:buNone/>
            </a:pPr>
            <a:r>
              <a:rPr lang="en-US" sz="1600" dirty="0" smtClean="0"/>
              <a:t>2.1 </a:t>
            </a:r>
            <a:r>
              <a:rPr lang="en-US" sz="1600" dirty="0"/>
              <a:t>What is Spring Framework, Benefits of </a:t>
            </a:r>
            <a:r>
              <a:rPr lang="en-US" sz="1600" dirty="0" smtClean="0"/>
              <a:t>Spring</a:t>
            </a:r>
          </a:p>
          <a:p>
            <a:pPr marL="346472" lvl="3" indent="0">
              <a:buNone/>
            </a:pPr>
            <a:endParaRPr lang="en-US" sz="1600" dirty="0"/>
          </a:p>
          <a:p>
            <a:pPr marL="346472" lvl="3" indent="0">
              <a:buNone/>
            </a:pPr>
            <a:r>
              <a:rPr lang="en-US" sz="1600" dirty="0"/>
              <a:t>2.2 The Spring architecture </a:t>
            </a:r>
            <a:endParaRPr lang="en-US" sz="1600" dirty="0" smtClean="0"/>
          </a:p>
          <a:p>
            <a:pPr marL="346472" lvl="3" indent="0">
              <a:buNone/>
            </a:pPr>
            <a:endParaRPr lang="en-US" sz="1600" dirty="0" smtClean="0"/>
          </a:p>
          <a:p>
            <a:pPr marL="346472" lvl="3" indent="0">
              <a:buNone/>
            </a:pPr>
            <a:r>
              <a:rPr lang="en-US" sz="1600" dirty="0" smtClean="0"/>
              <a:t>2.3 Dependency Injection</a:t>
            </a:r>
          </a:p>
          <a:p>
            <a:pPr marL="346472" lvl="3" indent="0">
              <a:buNone/>
            </a:pPr>
            <a:endParaRPr lang="en-US" sz="1600" dirty="0"/>
          </a:p>
          <a:p>
            <a:pPr marL="346472" lvl="3" indent="0">
              <a:buNone/>
            </a:pPr>
            <a:r>
              <a:rPr lang="en-US" sz="1600" dirty="0" smtClean="0"/>
              <a:t>2.4 </a:t>
            </a:r>
            <a:r>
              <a:rPr lang="en-US" sz="1600" dirty="0"/>
              <a:t>IOC – Inversion of control, wiring </a:t>
            </a:r>
            <a:r>
              <a:rPr lang="en-US" sz="1600" dirty="0" smtClean="0"/>
              <a:t>beans</a:t>
            </a:r>
          </a:p>
          <a:p>
            <a:pPr marL="346472" lvl="3" indent="0">
              <a:buNone/>
            </a:pPr>
            <a:endParaRPr lang="en-US" sz="1600" dirty="0"/>
          </a:p>
          <a:p>
            <a:pPr marL="346472" lvl="3" indent="0">
              <a:buNone/>
            </a:pPr>
            <a:r>
              <a:rPr lang="en-US" sz="1600" dirty="0" smtClean="0"/>
              <a:t>2.5 </a:t>
            </a:r>
            <a:r>
              <a:rPr lang="en-US" sz="1600" dirty="0"/>
              <a:t>Bean containers, lifecycle of beans in </a:t>
            </a:r>
            <a:r>
              <a:rPr lang="en-US" sz="1600" dirty="0" smtClean="0"/>
              <a:t>containers</a:t>
            </a:r>
          </a:p>
          <a:p>
            <a:pPr marL="346472" lvl="3" indent="0">
              <a:buNone/>
            </a:pPr>
            <a:endParaRPr lang="en-US" sz="1600" dirty="0"/>
          </a:p>
          <a:p>
            <a:pPr marL="346472" lvl="3" indent="0">
              <a:buNone/>
            </a:pPr>
            <a:r>
              <a:rPr lang="en-US" sz="1600" dirty="0" smtClean="0"/>
              <a:t>2.6 </a:t>
            </a:r>
            <a:r>
              <a:rPr lang="en-US" sz="1600" dirty="0"/>
              <a:t>Customizing beans with </a:t>
            </a:r>
            <a:r>
              <a:rPr lang="en-US" sz="1600" dirty="0" err="1"/>
              <a:t>PostProcessors</a:t>
            </a:r>
            <a:r>
              <a:rPr lang="en-US" sz="1600" dirty="0"/>
              <a:t> </a:t>
            </a:r>
            <a:endParaRPr lang="en-US" sz="1600" dirty="0" smtClean="0"/>
          </a:p>
          <a:p>
            <a:pPr marL="346472" lvl="3" indent="0">
              <a:buNone/>
            </a:pPr>
            <a:endParaRPr lang="en-US" sz="1600" dirty="0"/>
          </a:p>
          <a:p>
            <a:pPr marL="346472" lvl="3" indent="0">
              <a:buNone/>
            </a:pPr>
            <a:r>
              <a:rPr lang="en-US" sz="1600" dirty="0" smtClean="0"/>
              <a:t>2.7 </a:t>
            </a:r>
            <a:r>
              <a:rPr lang="en-US" sz="1600" dirty="0"/>
              <a:t>Annotation-based configuration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sp>
        <p:nvSpPr>
          <p:cNvPr id="4" name="Content Placeholder 3"/>
          <p:cNvSpPr>
            <a:spLocks noGrp="1"/>
          </p:cNvSpPr>
          <p:nvPr>
            <p:ph idx="1"/>
          </p:nvPr>
        </p:nvSpPr>
        <p:spPr>
          <a:xfrm>
            <a:off x="298516" y="945222"/>
            <a:ext cx="8195489" cy="5387339"/>
          </a:xfrm>
        </p:spPr>
        <p:txBody>
          <a:bodyPr>
            <a:normAutofit/>
          </a:bodyPr>
          <a:lstStyle/>
          <a:p>
            <a:endParaRPr lang="en-US" dirty="0" smtClean="0"/>
          </a:p>
          <a:p>
            <a:r>
              <a:rPr lang="en-US" dirty="0" smtClean="0"/>
              <a:t>Lesson </a:t>
            </a:r>
            <a:r>
              <a:rPr lang="en-US" dirty="0"/>
              <a:t>3 </a:t>
            </a:r>
            <a:r>
              <a:rPr lang="en-US" dirty="0" smtClean="0"/>
              <a:t>: Spring </a:t>
            </a:r>
            <a:r>
              <a:rPr lang="en-US" dirty="0"/>
              <a:t>Java Base </a:t>
            </a:r>
            <a:r>
              <a:rPr lang="en-US" dirty="0" smtClean="0"/>
              <a:t>Configuration</a:t>
            </a:r>
          </a:p>
          <a:p>
            <a:endParaRPr lang="en-US" dirty="0"/>
          </a:p>
          <a:p>
            <a:pPr marL="346472" lvl="3" indent="0">
              <a:buNone/>
            </a:pPr>
            <a:r>
              <a:rPr lang="en-US" sz="1600" dirty="0"/>
              <a:t>3.1 </a:t>
            </a:r>
            <a:r>
              <a:rPr lang="en-US" sz="1600" dirty="0" smtClean="0"/>
              <a:t>Spring Application Using Java Base Configuration</a:t>
            </a:r>
          </a:p>
          <a:p>
            <a:pPr marL="346472" lvl="3" indent="0">
              <a:buNone/>
            </a:pPr>
            <a:endParaRPr lang="en-US" sz="1600" dirty="0"/>
          </a:p>
          <a:p>
            <a:pPr marL="346472" lvl="3" indent="0">
              <a:buNone/>
            </a:pPr>
            <a:r>
              <a:rPr lang="en-US" sz="1600" dirty="0"/>
              <a:t>3.2 </a:t>
            </a:r>
            <a:r>
              <a:rPr lang="en-US" sz="1600" dirty="0" smtClean="0"/>
              <a:t>Java Configuration Class</a:t>
            </a:r>
          </a:p>
          <a:p>
            <a:pPr marL="346472" lvl="3" indent="0">
              <a:buNone/>
            </a:pPr>
            <a:r>
              <a:rPr lang="en-US" sz="1600" dirty="0"/>
              <a:t>	</a:t>
            </a:r>
            <a:r>
              <a:rPr lang="en-US" sz="1600" dirty="0" smtClean="0"/>
              <a:t>	</a:t>
            </a:r>
            <a:r>
              <a:rPr lang="en-US" dirty="0" smtClean="0"/>
              <a:t>@Configuration</a:t>
            </a:r>
          </a:p>
          <a:p>
            <a:pPr marL="346472" lvl="3" indent="0">
              <a:buNone/>
            </a:pPr>
            <a:r>
              <a:rPr lang="en-US" dirty="0"/>
              <a:t>	</a:t>
            </a:r>
            <a:r>
              <a:rPr lang="en-US" dirty="0" smtClean="0"/>
              <a:t>	@Bean</a:t>
            </a:r>
            <a:endParaRPr lang="en-US" dirty="0"/>
          </a:p>
          <a:p>
            <a:pPr marL="346472" lvl="3" indent="0">
              <a:buNone/>
            </a:pPr>
            <a:r>
              <a:rPr lang="en-US" sz="1600" dirty="0"/>
              <a:t>3.3 Implementing Bean Lifecycle </a:t>
            </a:r>
            <a:r>
              <a:rPr lang="en-US" sz="1600" dirty="0" smtClean="0"/>
              <a:t>Callbacks and </a:t>
            </a:r>
            <a:r>
              <a:rPr lang="en-US" sz="1600" dirty="0"/>
              <a:t>Bean Scope </a:t>
            </a:r>
          </a:p>
          <a:p>
            <a:pPr marL="346472" lvl="3" indent="0">
              <a:buNone/>
            </a:pPr>
            <a:endParaRPr lang="en-US" sz="1600" dirty="0" smtClean="0"/>
          </a:p>
          <a:p>
            <a:pPr marL="346472" lvl="3" indent="0">
              <a:buNone/>
            </a:pPr>
            <a:r>
              <a:rPr lang="en-US" sz="1600" dirty="0" smtClean="0"/>
              <a:t>3.4 Registering </a:t>
            </a:r>
            <a:r>
              <a:rPr lang="en-US" sz="1600" dirty="0"/>
              <a:t>Configuration Using AnnotationConfigApplicationContext</a:t>
            </a:r>
          </a:p>
          <a:p>
            <a:pPr marL="346472" lvl="3" indent="0">
              <a:buNone/>
            </a:pPr>
            <a:endParaRPr lang="en-US" sz="1600" dirty="0" smtClean="0"/>
          </a:p>
          <a:p>
            <a:pPr marL="346472" lvl="3" indent="0">
              <a:buNone/>
            </a:pPr>
            <a:endParaRPr lang="en-US" dirty="0"/>
          </a:p>
          <a:p>
            <a:r>
              <a:rPr lang="en-US" dirty="0" smtClean="0"/>
              <a:t>Lesson </a:t>
            </a:r>
            <a:r>
              <a:rPr lang="en-US" dirty="0"/>
              <a:t>4: Spring MVC </a:t>
            </a:r>
            <a:r>
              <a:rPr lang="en-US" dirty="0" smtClean="0"/>
              <a:t>framework</a:t>
            </a:r>
          </a:p>
          <a:p>
            <a:endParaRPr lang="en-US" dirty="0"/>
          </a:p>
          <a:p>
            <a:pPr marL="346472" lvl="3" indent="0">
              <a:buNone/>
            </a:pPr>
            <a:r>
              <a:rPr lang="en-US" sz="1600" dirty="0"/>
              <a:t>4.1 Introduction: DispatcherServlet, Handler mappings, Resolving </a:t>
            </a:r>
            <a:r>
              <a:rPr lang="en-US" sz="1600" dirty="0" smtClean="0"/>
              <a:t>views</a:t>
            </a:r>
          </a:p>
          <a:p>
            <a:pPr marL="346472" lvl="3" indent="0">
              <a:buNone/>
            </a:pPr>
            <a:r>
              <a:rPr lang="en-US" sz="1600" dirty="0" smtClean="0"/>
              <a:t> </a:t>
            </a:r>
            <a:endParaRPr lang="en-US" sz="1600" dirty="0"/>
          </a:p>
          <a:p>
            <a:pPr marL="346472" lvl="3" indent="0">
              <a:buNone/>
            </a:pPr>
            <a:r>
              <a:rPr lang="en-US" sz="1600" dirty="0"/>
              <a:t>4.2 Annotation-based </a:t>
            </a:r>
            <a:r>
              <a:rPr lang="en-US" sz="1600"/>
              <a:t>controller </a:t>
            </a:r>
            <a:r>
              <a:rPr lang="en-US" sz="1600" smtClean="0"/>
              <a:t>configuration</a:t>
            </a:r>
            <a:endParaRPr lang="en-US" dirty="0"/>
          </a:p>
        </p:txBody>
      </p:sp>
    </p:spTree>
    <p:extLst>
      <p:ext uri="{BB962C8B-B14F-4D97-AF65-F5344CB8AC3E}">
        <p14:creationId xmlns:p14="http://schemas.microsoft.com/office/powerpoint/2010/main" val="2042138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sp>
        <p:nvSpPr>
          <p:cNvPr id="4" name="Content Placeholder 3"/>
          <p:cNvSpPr>
            <a:spLocks noGrp="1"/>
          </p:cNvSpPr>
          <p:nvPr>
            <p:ph idx="1"/>
          </p:nvPr>
        </p:nvSpPr>
        <p:spPr>
          <a:xfrm>
            <a:off x="298516" y="1035586"/>
            <a:ext cx="8323934" cy="5102931"/>
          </a:xfrm>
        </p:spPr>
        <p:txBody>
          <a:bodyPr/>
          <a:lstStyle/>
          <a:p>
            <a:endParaRPr lang="en-US" dirty="0" smtClean="0"/>
          </a:p>
          <a:p>
            <a:endParaRPr lang="en-US" dirty="0" smtClean="0"/>
          </a:p>
          <a:p>
            <a:r>
              <a:rPr lang="en-US" dirty="0" smtClean="0"/>
              <a:t>Lesson </a:t>
            </a:r>
            <a:r>
              <a:rPr lang="en-US" dirty="0"/>
              <a:t>5: Spring JPA </a:t>
            </a:r>
            <a:r>
              <a:rPr lang="en-US" dirty="0" smtClean="0"/>
              <a:t>Integration</a:t>
            </a:r>
          </a:p>
          <a:p>
            <a:endParaRPr lang="en-US" dirty="0"/>
          </a:p>
          <a:p>
            <a:pPr marL="346472" lvl="3" indent="0">
              <a:buNone/>
            </a:pPr>
            <a:r>
              <a:rPr lang="en-US" sz="1600" dirty="0" smtClean="0"/>
              <a:t>5.1 Spring support for JPA </a:t>
            </a:r>
          </a:p>
          <a:p>
            <a:pPr marL="346472" lvl="3" indent="0">
              <a:buNone/>
            </a:pPr>
            <a:endParaRPr lang="en-US" sz="1600" dirty="0" smtClean="0"/>
          </a:p>
          <a:p>
            <a:pPr marL="346472" lvl="3" indent="0">
              <a:buNone/>
            </a:pPr>
            <a:r>
              <a:rPr lang="en-US" sz="1600" dirty="0" smtClean="0"/>
              <a:t>5.2 Implementing Spring JPA integration</a:t>
            </a:r>
          </a:p>
          <a:p>
            <a:pPr marL="346472" lvl="3" indent="0">
              <a:buNone/>
            </a:pPr>
            <a:endParaRPr lang="en-US" sz="1600" dirty="0" smtClean="0"/>
          </a:p>
          <a:p>
            <a:pPr marL="346472" lvl="3" indent="0">
              <a:buNone/>
            </a:pPr>
            <a:r>
              <a:rPr lang="en-US" sz="1600" dirty="0" smtClean="0"/>
              <a:t>5.3 Spring Data JPA</a:t>
            </a:r>
          </a:p>
          <a:p>
            <a:pPr marL="0" indent="0">
              <a:buNone/>
            </a:pPr>
            <a:endParaRPr lang="en-US" dirty="0"/>
          </a:p>
          <a:p>
            <a:r>
              <a:rPr lang="en-US" dirty="0" smtClean="0"/>
              <a:t>Lesson </a:t>
            </a:r>
            <a:r>
              <a:rPr lang="en-US" dirty="0"/>
              <a:t>6: AOP (Aspect Oriented Programming</a:t>
            </a:r>
            <a:r>
              <a:rPr lang="en-US" dirty="0" smtClean="0"/>
              <a:t>)</a:t>
            </a:r>
          </a:p>
          <a:p>
            <a:endParaRPr lang="en-US" dirty="0"/>
          </a:p>
          <a:p>
            <a:pPr marL="346472" lvl="3" indent="0">
              <a:buNone/>
            </a:pPr>
            <a:r>
              <a:rPr lang="en-US" sz="1600" dirty="0"/>
              <a:t>6.1 AOP concepts </a:t>
            </a:r>
            <a:endParaRPr lang="en-US" sz="1600" dirty="0" smtClean="0"/>
          </a:p>
          <a:p>
            <a:pPr marL="346472" lvl="3" indent="0">
              <a:buNone/>
            </a:pPr>
            <a:endParaRPr lang="en-US" sz="1600" dirty="0"/>
          </a:p>
          <a:p>
            <a:pPr marL="346472" lvl="3" indent="0">
              <a:buNone/>
            </a:pPr>
            <a:r>
              <a:rPr lang="en-US" sz="1600" dirty="0"/>
              <a:t>6.2 AOP support in Spring using @AspectJ </a:t>
            </a:r>
            <a:r>
              <a:rPr lang="en-US" sz="1600" dirty="0" smtClean="0"/>
              <a:t>support</a:t>
            </a:r>
          </a:p>
          <a:p>
            <a:pPr marL="346472" lvl="3" indent="0">
              <a:buNone/>
            </a:pPr>
            <a:endParaRPr lang="en-US" sz="1600" dirty="0"/>
          </a:p>
          <a:p>
            <a:pPr marL="346472" lvl="3" indent="0">
              <a:buNone/>
            </a:pPr>
            <a:r>
              <a:rPr lang="en-US" sz="1600" dirty="0"/>
              <a:t>6.3 AOP support in Spring using Schema-based AOP </a:t>
            </a:r>
            <a:r>
              <a:rPr lang="en-US" sz="1600" dirty="0" smtClean="0"/>
              <a:t>support</a:t>
            </a:r>
            <a:endParaRPr lang="en-US" sz="16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8138A543-31FE-4AA0-98E1-E37B40C08618}"/>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46375E02-BF1E-402B-AB89-81E97C5DF7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B2593239-DCF0-4474-B4FC-9857EFD115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5113</TotalTime>
  <Words>560</Words>
  <Application>Microsoft Office PowerPoint</Application>
  <PresentationFormat>On-screen Show (4:3)</PresentationFormat>
  <Paragraphs>248</Paragraphs>
  <Slides>12</Slides>
  <Notes>12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1" baseType="lpstr">
      <vt:lpstr>Calibri</vt:lpstr>
      <vt:lpstr>Georgia</vt:lpstr>
      <vt:lpstr>Verdana</vt:lpstr>
      <vt:lpstr>Arial</vt:lpstr>
      <vt:lpstr>Wingdings</vt:lpstr>
      <vt:lpstr>Section slides</vt:lpstr>
      <vt:lpstr>Content Layouts</vt:lpstr>
      <vt:lpstr>Content and Image Layouts</vt:lpstr>
      <vt:lpstr>think-cell Slide</vt:lpstr>
      <vt:lpstr>PowerPoint Presentation</vt:lpstr>
      <vt:lpstr>Document History</vt:lpstr>
      <vt:lpstr>Course Goals and Non Goals</vt:lpstr>
      <vt:lpstr>Pre-requisites</vt:lpstr>
      <vt:lpstr>Intended Audience</vt:lpstr>
      <vt:lpstr>Day Wise Schedule</vt:lpstr>
      <vt:lpstr>Table of Contents</vt:lpstr>
      <vt:lpstr>Table of Contents</vt:lpstr>
      <vt:lpstr>Table of Contents</vt:lpstr>
      <vt:lpstr>References</vt:lpstr>
      <vt:lpstr>Software required</vt:lpstr>
      <vt:lpstr>Other Parallel Technology Areas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Srivastava, Vaishali</cp:lastModifiedBy>
  <cp:revision>253</cp:revision>
  <dcterms:created xsi:type="dcterms:W3CDTF">2012-05-18T02:59:15Z</dcterms:created>
  <dcterms:modified xsi:type="dcterms:W3CDTF">2018-02-14T06:56:24Z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